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1"/>
  </p:sldMasterIdLst>
  <p:notesMasterIdLst>
    <p:notesMasterId r:id="rId3"/>
  </p:notesMasterIdLst>
  <p:handoutMasterIdLst>
    <p:handoutMasterId r:id="rId4"/>
  </p:handoutMasterIdLst>
  <p:sldIdLst>
    <p:sldId id="405" r:id="rId2"/>
  </p:sldIdLst>
  <p:sldSz cx="42794238" cy="32004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080" userDrawn="1">
          <p15:clr>
            <a:srgbClr val="A4A3A4"/>
          </p15:clr>
        </p15:guide>
        <p15:guide id="2" pos="13479" userDrawn="1">
          <p15:clr>
            <a:srgbClr val="A4A3A4"/>
          </p15:clr>
        </p15:guide>
      </p15:sldGuideLst>
    </p:ext>
    <p:ext uri="{2D200454-40CA-4A62-9FC3-DE9A4176ACB9}">
      <p15:notesGuideLst xmlns:p15="http://schemas.microsoft.com/office/powerpoint/2012/main">
        <p15:guide id="1" orient="horz" pos="2947">
          <p15:clr>
            <a:srgbClr val="A4A3A4"/>
          </p15:clr>
        </p15:guide>
        <p15:guide id="2" pos="2221">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F50"/>
    <a:srgbClr val="FFCC66"/>
    <a:srgbClr val="FFCDCD"/>
    <a:srgbClr val="8FE9E4"/>
    <a:srgbClr val="804000"/>
    <a:srgbClr val="FFFF66"/>
    <a:srgbClr val="FF6666"/>
    <a:srgbClr val="0080FF"/>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81" autoAdjust="0"/>
    <p:restoredTop sz="99296" autoAdjust="0"/>
  </p:normalViewPr>
  <p:slideViewPr>
    <p:cSldViewPr>
      <p:cViewPr>
        <p:scale>
          <a:sx n="33" d="100"/>
          <a:sy n="33" d="100"/>
        </p:scale>
        <p:origin x="48" y="-1530"/>
      </p:cViewPr>
      <p:guideLst>
        <p:guide orient="horz" pos="10080"/>
        <p:guide pos="13479"/>
      </p:guideLst>
    </p:cSldViewPr>
  </p:slideViewPr>
  <p:outlineViewPr>
    <p:cViewPr>
      <p:scale>
        <a:sx n="30" d="100"/>
        <a:sy n="30" d="100"/>
      </p:scale>
      <p:origin x="0" y="987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1806" y="-78"/>
      </p:cViewPr>
      <p:guideLst>
        <p:guide orient="horz" pos="2947"/>
        <p:guide pos="2221"/>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Pre-Switch Regimen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CEA-4033-BD8F-BA6DE13D3BCD}"/>
              </c:ext>
            </c:extLst>
          </c:dPt>
          <c:dPt>
            <c:idx val="1"/>
            <c:bubble3D val="0"/>
            <c:spPr>
              <a:solidFill>
                <a:srgbClr val="92D050"/>
              </a:solidFill>
              <a:ln w="19050">
                <a:solidFill>
                  <a:schemeClr val="lt1"/>
                </a:solidFill>
              </a:ln>
              <a:effectLst/>
            </c:spPr>
            <c:extLst>
              <c:ext xmlns:c16="http://schemas.microsoft.com/office/drawing/2014/chart" uri="{C3380CC4-5D6E-409C-BE32-E72D297353CC}">
                <c16:uniqueId val="{00000001-CB4D-4FBD-A3CA-D2BA5CC6E99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CEA-4033-BD8F-BA6DE13D3BCD}"/>
              </c:ext>
            </c:extLst>
          </c:dPt>
          <c:dPt>
            <c:idx val="3"/>
            <c:bubble3D val="0"/>
            <c:spPr>
              <a:solidFill>
                <a:schemeClr val="accent5">
                  <a:lumMod val="75000"/>
                </a:schemeClr>
              </a:solidFill>
              <a:ln w="19050">
                <a:solidFill>
                  <a:schemeClr val="lt1"/>
                </a:solidFill>
              </a:ln>
              <a:effectLst/>
            </c:spPr>
            <c:extLst>
              <c:ext xmlns:c16="http://schemas.microsoft.com/office/drawing/2014/chart" uri="{C3380CC4-5D6E-409C-BE32-E72D297353CC}">
                <c16:uniqueId val="{00000002-CB4D-4FBD-A3CA-D2BA5CC6E99A}"/>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5490-4B1D-9DA3-CB6697F8C5C4}"/>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PI + NRTI(s)</c:v>
                </c:pt>
                <c:pt idx="1">
                  <c:v>INSTI + NRTI (s)</c:v>
                </c:pt>
                <c:pt idx="2">
                  <c:v>NNRTI + NRTI(s)</c:v>
                </c:pt>
                <c:pt idx="3">
                  <c:v>2 drug, NRTI sparing</c:v>
                </c:pt>
                <c:pt idx="4">
                  <c:v>Other</c:v>
                </c:pt>
              </c:strCache>
            </c:strRef>
          </c:cat>
          <c:val>
            <c:numRef>
              <c:f>Sheet1!$B$2:$B$6</c:f>
              <c:numCache>
                <c:formatCode>0%</c:formatCode>
                <c:ptCount val="5"/>
                <c:pt idx="0">
                  <c:v>0.22</c:v>
                </c:pt>
                <c:pt idx="1">
                  <c:v>0.17</c:v>
                </c:pt>
                <c:pt idx="2">
                  <c:v>0.13</c:v>
                </c:pt>
                <c:pt idx="3">
                  <c:v>0.13</c:v>
                </c:pt>
                <c:pt idx="4">
                  <c:v>0.35</c:v>
                </c:pt>
              </c:numCache>
            </c:numRef>
          </c:val>
          <c:extLst>
            <c:ext xmlns:c16="http://schemas.microsoft.com/office/drawing/2014/chart" uri="{C3380CC4-5D6E-409C-BE32-E72D297353CC}">
              <c16:uniqueId val="{00000000-CB4D-4FBD-A3CA-D2BA5CC6E99A}"/>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Post-Switch Regimen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455-4DEF-ADB5-3C21E334E427}"/>
              </c:ext>
            </c:extLst>
          </c:dPt>
          <c:dPt>
            <c:idx val="1"/>
            <c:bubble3D val="0"/>
            <c:spPr>
              <a:solidFill>
                <a:srgbClr val="92D050"/>
              </a:solidFill>
              <a:ln w="19050">
                <a:solidFill>
                  <a:schemeClr val="lt1"/>
                </a:solidFill>
              </a:ln>
              <a:effectLst/>
            </c:spPr>
            <c:extLst>
              <c:ext xmlns:c16="http://schemas.microsoft.com/office/drawing/2014/chart" uri="{C3380CC4-5D6E-409C-BE32-E72D297353CC}">
                <c16:uniqueId val="{00000003-5455-4DEF-ADB5-3C21E334E42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455-4DEF-ADB5-3C21E334E427}"/>
              </c:ext>
            </c:extLst>
          </c:dPt>
          <c:dPt>
            <c:idx val="3"/>
            <c:bubble3D val="0"/>
            <c:spPr>
              <a:solidFill>
                <a:schemeClr val="accent5">
                  <a:lumMod val="75000"/>
                </a:schemeClr>
              </a:solidFill>
              <a:ln w="19050">
                <a:solidFill>
                  <a:schemeClr val="lt1"/>
                </a:solidFill>
              </a:ln>
              <a:effectLst/>
            </c:spPr>
            <c:extLst>
              <c:ext xmlns:c16="http://schemas.microsoft.com/office/drawing/2014/chart" uri="{C3380CC4-5D6E-409C-BE32-E72D297353CC}">
                <c16:uniqueId val="{00000007-5455-4DEF-ADB5-3C21E334E427}"/>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5455-4DEF-ADB5-3C21E334E427}"/>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PI + NRTI(s)</c:v>
                </c:pt>
                <c:pt idx="1">
                  <c:v>INSTI + NRTI (s)</c:v>
                </c:pt>
                <c:pt idx="2">
                  <c:v>NNRTI + NRTI(s)</c:v>
                </c:pt>
                <c:pt idx="3">
                  <c:v>2 drug, NRTI sparing</c:v>
                </c:pt>
                <c:pt idx="4">
                  <c:v>Other</c:v>
                </c:pt>
              </c:strCache>
            </c:strRef>
          </c:cat>
          <c:val>
            <c:numRef>
              <c:f>Sheet1!$B$2:$B$6</c:f>
              <c:numCache>
                <c:formatCode>0%</c:formatCode>
                <c:ptCount val="5"/>
                <c:pt idx="0">
                  <c:v>0.06</c:v>
                </c:pt>
                <c:pt idx="1">
                  <c:v>0.31</c:v>
                </c:pt>
                <c:pt idx="2">
                  <c:v>7.0000000000000007E-2</c:v>
                </c:pt>
                <c:pt idx="3">
                  <c:v>0.34</c:v>
                </c:pt>
                <c:pt idx="4">
                  <c:v>0.35</c:v>
                </c:pt>
              </c:numCache>
            </c:numRef>
          </c:val>
          <c:extLst>
            <c:ext xmlns:c16="http://schemas.microsoft.com/office/drawing/2014/chart" uri="{C3380CC4-5D6E-409C-BE32-E72D297353CC}">
              <c16:uniqueId val="{0000000A-5455-4DEF-ADB5-3C21E334E427}"/>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Pre-Switch Regimen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439-436D-8758-626D1BC65EC0}"/>
              </c:ext>
            </c:extLst>
          </c:dPt>
          <c:dPt>
            <c:idx val="1"/>
            <c:bubble3D val="0"/>
            <c:spPr>
              <a:solidFill>
                <a:srgbClr val="92D050"/>
              </a:solidFill>
              <a:ln w="19050">
                <a:solidFill>
                  <a:schemeClr val="lt1"/>
                </a:solidFill>
              </a:ln>
              <a:effectLst/>
            </c:spPr>
            <c:extLst>
              <c:ext xmlns:c16="http://schemas.microsoft.com/office/drawing/2014/chart" uri="{C3380CC4-5D6E-409C-BE32-E72D297353CC}">
                <c16:uniqueId val="{00000003-4439-436D-8758-626D1BC65EC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439-436D-8758-626D1BC65EC0}"/>
              </c:ext>
            </c:extLst>
          </c:dPt>
          <c:dPt>
            <c:idx val="3"/>
            <c:bubble3D val="0"/>
            <c:spPr>
              <a:solidFill>
                <a:schemeClr val="accent5"/>
              </a:solidFill>
              <a:ln w="19050">
                <a:solidFill>
                  <a:schemeClr val="lt1"/>
                </a:solidFill>
              </a:ln>
              <a:effectLst/>
            </c:spPr>
            <c:extLst>
              <c:ext xmlns:c16="http://schemas.microsoft.com/office/drawing/2014/chart" uri="{C3380CC4-5D6E-409C-BE32-E72D297353CC}">
                <c16:uniqueId val="{00000007-4439-436D-8758-626D1BC65EC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4439-436D-8758-626D1BC65EC0}"/>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PI + NRTI(s)</c:v>
                </c:pt>
                <c:pt idx="1">
                  <c:v>INSTI + NRTI (s)</c:v>
                </c:pt>
                <c:pt idx="2">
                  <c:v>NNRTI + NRTI(s)</c:v>
                </c:pt>
                <c:pt idx="3">
                  <c:v>Other</c:v>
                </c:pt>
              </c:strCache>
            </c:strRef>
          </c:cat>
          <c:val>
            <c:numRef>
              <c:f>Sheet1!$B$2:$B$5</c:f>
              <c:numCache>
                <c:formatCode>0%</c:formatCode>
                <c:ptCount val="4"/>
                <c:pt idx="0">
                  <c:v>0.13</c:v>
                </c:pt>
                <c:pt idx="1">
                  <c:v>0.27</c:v>
                </c:pt>
                <c:pt idx="2">
                  <c:v>0.32</c:v>
                </c:pt>
                <c:pt idx="3">
                  <c:v>0.28000000000000003</c:v>
                </c:pt>
              </c:numCache>
            </c:numRef>
          </c:val>
          <c:extLst>
            <c:ext xmlns:c16="http://schemas.microsoft.com/office/drawing/2014/chart" uri="{C3380CC4-5D6E-409C-BE32-E72D297353CC}">
              <c16:uniqueId val="{0000000A-4439-436D-8758-626D1BC65EC0}"/>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Post-Switch Regimen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282-44D3-B882-3259F95808F9}"/>
              </c:ext>
            </c:extLst>
          </c:dPt>
          <c:dPt>
            <c:idx val="1"/>
            <c:bubble3D val="0"/>
            <c:spPr>
              <a:solidFill>
                <a:srgbClr val="92D050"/>
              </a:solidFill>
              <a:ln w="19050">
                <a:solidFill>
                  <a:schemeClr val="lt1"/>
                </a:solidFill>
              </a:ln>
              <a:effectLst/>
            </c:spPr>
            <c:extLst>
              <c:ext xmlns:c16="http://schemas.microsoft.com/office/drawing/2014/chart" uri="{C3380CC4-5D6E-409C-BE32-E72D297353CC}">
                <c16:uniqueId val="{00000003-9282-44D3-B882-3259F95808F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282-44D3-B882-3259F95808F9}"/>
              </c:ext>
            </c:extLst>
          </c:dPt>
          <c:dPt>
            <c:idx val="3"/>
            <c:bubble3D val="0"/>
            <c:spPr>
              <a:solidFill>
                <a:schemeClr val="accent5"/>
              </a:solidFill>
              <a:ln w="19050">
                <a:solidFill>
                  <a:schemeClr val="lt1"/>
                </a:solidFill>
              </a:ln>
              <a:effectLst/>
            </c:spPr>
            <c:extLst>
              <c:ext xmlns:c16="http://schemas.microsoft.com/office/drawing/2014/chart" uri="{C3380CC4-5D6E-409C-BE32-E72D297353CC}">
                <c16:uniqueId val="{00000007-9282-44D3-B882-3259F95808F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9282-44D3-B882-3259F95808F9}"/>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PI + NRTI(s)</c:v>
                </c:pt>
                <c:pt idx="1">
                  <c:v>INSTI + NRTI (s)</c:v>
                </c:pt>
                <c:pt idx="2">
                  <c:v>NNRTI + NRTI(s)</c:v>
                </c:pt>
                <c:pt idx="3">
                  <c:v>Other</c:v>
                </c:pt>
              </c:strCache>
            </c:strRef>
          </c:cat>
          <c:val>
            <c:numRef>
              <c:f>Sheet1!$B$2:$B$5</c:f>
              <c:numCache>
                <c:formatCode>0%</c:formatCode>
                <c:ptCount val="4"/>
                <c:pt idx="0">
                  <c:v>0.05</c:v>
                </c:pt>
                <c:pt idx="1">
                  <c:v>0.67</c:v>
                </c:pt>
                <c:pt idx="2">
                  <c:v>0.19</c:v>
                </c:pt>
                <c:pt idx="3">
                  <c:v>0.15</c:v>
                </c:pt>
              </c:numCache>
            </c:numRef>
          </c:val>
          <c:extLst>
            <c:ext xmlns:c16="http://schemas.microsoft.com/office/drawing/2014/chart" uri="{C3380CC4-5D6E-409C-BE32-E72D297353CC}">
              <c16:uniqueId val="{0000000A-9282-44D3-B882-3259F95808F9}"/>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Pre-Switch Regimen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FB1-4569-BAD6-E02E1C592A21}"/>
              </c:ext>
            </c:extLst>
          </c:dPt>
          <c:dPt>
            <c:idx val="1"/>
            <c:bubble3D val="0"/>
            <c:spPr>
              <a:solidFill>
                <a:srgbClr val="92D050"/>
              </a:solidFill>
              <a:ln w="19050">
                <a:solidFill>
                  <a:schemeClr val="lt1"/>
                </a:solidFill>
              </a:ln>
              <a:effectLst/>
            </c:spPr>
            <c:extLst>
              <c:ext xmlns:c16="http://schemas.microsoft.com/office/drawing/2014/chart" uri="{C3380CC4-5D6E-409C-BE32-E72D297353CC}">
                <c16:uniqueId val="{00000003-AFB1-4569-BAD6-E02E1C592A2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FB1-4569-BAD6-E02E1C592A21}"/>
              </c:ext>
            </c:extLst>
          </c:dPt>
          <c:dPt>
            <c:idx val="3"/>
            <c:bubble3D val="0"/>
            <c:spPr>
              <a:solidFill>
                <a:schemeClr val="accent5"/>
              </a:solidFill>
              <a:ln w="19050">
                <a:solidFill>
                  <a:schemeClr val="lt1"/>
                </a:solidFill>
              </a:ln>
              <a:effectLst/>
            </c:spPr>
            <c:extLst>
              <c:ext xmlns:c16="http://schemas.microsoft.com/office/drawing/2014/chart" uri="{C3380CC4-5D6E-409C-BE32-E72D297353CC}">
                <c16:uniqueId val="{00000007-AFB1-4569-BAD6-E02E1C592A2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AFB1-4569-BAD6-E02E1C592A21}"/>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PI + NRTI(s)</c:v>
                </c:pt>
                <c:pt idx="1">
                  <c:v>INSTI + NRTI (s)</c:v>
                </c:pt>
                <c:pt idx="2">
                  <c:v>NNRTI + NRTI(s)</c:v>
                </c:pt>
                <c:pt idx="3">
                  <c:v>Other</c:v>
                </c:pt>
              </c:strCache>
            </c:strRef>
          </c:cat>
          <c:val>
            <c:numRef>
              <c:f>Sheet1!$B$2:$B$5</c:f>
              <c:numCache>
                <c:formatCode>0%</c:formatCode>
                <c:ptCount val="4"/>
                <c:pt idx="0">
                  <c:v>0.1</c:v>
                </c:pt>
                <c:pt idx="1">
                  <c:v>0.75</c:v>
                </c:pt>
                <c:pt idx="2">
                  <c:v>0.12</c:v>
                </c:pt>
                <c:pt idx="3">
                  <c:v>0.03</c:v>
                </c:pt>
              </c:numCache>
            </c:numRef>
          </c:val>
          <c:extLst>
            <c:ext xmlns:c16="http://schemas.microsoft.com/office/drawing/2014/chart" uri="{C3380CC4-5D6E-409C-BE32-E72D297353CC}">
              <c16:uniqueId val="{0000000A-AFB1-4569-BAD6-E02E1C592A21}"/>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Post-Switch Regimen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D31-4113-9896-20B049261E93}"/>
              </c:ext>
            </c:extLst>
          </c:dPt>
          <c:dPt>
            <c:idx val="1"/>
            <c:bubble3D val="0"/>
            <c:spPr>
              <a:solidFill>
                <a:srgbClr val="92D050"/>
              </a:solidFill>
              <a:ln w="19050">
                <a:solidFill>
                  <a:schemeClr val="lt1"/>
                </a:solidFill>
              </a:ln>
              <a:effectLst/>
            </c:spPr>
            <c:extLst>
              <c:ext xmlns:c16="http://schemas.microsoft.com/office/drawing/2014/chart" uri="{C3380CC4-5D6E-409C-BE32-E72D297353CC}">
                <c16:uniqueId val="{00000003-2D31-4113-9896-20B049261E9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D31-4113-9896-20B049261E93}"/>
              </c:ext>
            </c:extLst>
          </c:dPt>
          <c:dPt>
            <c:idx val="3"/>
            <c:bubble3D val="0"/>
            <c:spPr>
              <a:solidFill>
                <a:schemeClr val="accent5"/>
              </a:solidFill>
              <a:ln w="19050">
                <a:solidFill>
                  <a:schemeClr val="lt1"/>
                </a:solidFill>
              </a:ln>
              <a:effectLst/>
            </c:spPr>
            <c:extLst>
              <c:ext xmlns:c16="http://schemas.microsoft.com/office/drawing/2014/chart" uri="{C3380CC4-5D6E-409C-BE32-E72D297353CC}">
                <c16:uniqueId val="{00000007-2D31-4113-9896-20B049261E93}"/>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2D31-4113-9896-20B049261E93}"/>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PI + NRTI(s)</c:v>
                </c:pt>
                <c:pt idx="1">
                  <c:v>INSTI + NRTI (s)</c:v>
                </c:pt>
                <c:pt idx="2">
                  <c:v>NNRTI + NRTI(s)</c:v>
                </c:pt>
                <c:pt idx="3">
                  <c:v>Other</c:v>
                </c:pt>
              </c:strCache>
            </c:strRef>
          </c:cat>
          <c:val>
            <c:numRef>
              <c:f>Sheet1!$B$2:$B$5</c:f>
              <c:numCache>
                <c:formatCode>0%</c:formatCode>
                <c:ptCount val="4"/>
                <c:pt idx="0">
                  <c:v>0.08</c:v>
                </c:pt>
                <c:pt idx="1">
                  <c:v>0.8</c:v>
                </c:pt>
                <c:pt idx="2">
                  <c:v>0.04</c:v>
                </c:pt>
                <c:pt idx="3">
                  <c:v>0.15</c:v>
                </c:pt>
              </c:numCache>
            </c:numRef>
          </c:val>
          <c:extLst>
            <c:ext xmlns:c16="http://schemas.microsoft.com/office/drawing/2014/chart" uri="{C3380CC4-5D6E-409C-BE32-E72D297353CC}">
              <c16:uniqueId val="{0000000A-2D31-4113-9896-20B049261E93}"/>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Pre-Switch Regimen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8D2-4AED-8020-0850460ECC0F}"/>
              </c:ext>
            </c:extLst>
          </c:dPt>
          <c:dPt>
            <c:idx val="1"/>
            <c:bubble3D val="0"/>
            <c:spPr>
              <a:solidFill>
                <a:srgbClr val="92D050"/>
              </a:solidFill>
              <a:ln w="19050">
                <a:solidFill>
                  <a:schemeClr val="lt1"/>
                </a:solidFill>
              </a:ln>
              <a:effectLst/>
            </c:spPr>
            <c:extLst>
              <c:ext xmlns:c16="http://schemas.microsoft.com/office/drawing/2014/chart" uri="{C3380CC4-5D6E-409C-BE32-E72D297353CC}">
                <c16:uniqueId val="{00000003-E8D2-4AED-8020-0850460ECC0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8D2-4AED-8020-0850460ECC0F}"/>
              </c:ext>
            </c:extLst>
          </c:dPt>
          <c:dPt>
            <c:idx val="3"/>
            <c:bubble3D val="0"/>
            <c:spPr>
              <a:solidFill>
                <a:schemeClr val="accent5">
                  <a:lumMod val="75000"/>
                </a:schemeClr>
              </a:solidFill>
              <a:ln w="19050">
                <a:solidFill>
                  <a:schemeClr val="lt1"/>
                </a:solidFill>
              </a:ln>
              <a:effectLst/>
            </c:spPr>
            <c:extLst>
              <c:ext xmlns:c16="http://schemas.microsoft.com/office/drawing/2014/chart" uri="{C3380CC4-5D6E-409C-BE32-E72D297353CC}">
                <c16:uniqueId val="{00000007-E8D2-4AED-8020-0850460ECC0F}"/>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8D2-4AED-8020-0850460ECC0F}"/>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PI + NRTI(s)</c:v>
                </c:pt>
                <c:pt idx="1">
                  <c:v>INSTI + NRTI (s)</c:v>
                </c:pt>
                <c:pt idx="2">
                  <c:v>NNRTI + NRTI(s)</c:v>
                </c:pt>
                <c:pt idx="3">
                  <c:v>2 drug, NRTI sparing</c:v>
                </c:pt>
                <c:pt idx="4">
                  <c:v>Other</c:v>
                </c:pt>
              </c:strCache>
            </c:strRef>
          </c:cat>
          <c:val>
            <c:numRef>
              <c:f>Sheet1!$B$2:$B$6</c:f>
              <c:numCache>
                <c:formatCode>0%</c:formatCode>
                <c:ptCount val="5"/>
                <c:pt idx="0">
                  <c:v>0.05</c:v>
                </c:pt>
                <c:pt idx="1">
                  <c:v>0.36</c:v>
                </c:pt>
                <c:pt idx="2">
                  <c:v>0.05</c:v>
                </c:pt>
                <c:pt idx="3">
                  <c:v>0.36</c:v>
                </c:pt>
                <c:pt idx="4">
                  <c:v>0.18</c:v>
                </c:pt>
              </c:numCache>
            </c:numRef>
          </c:val>
          <c:extLst>
            <c:ext xmlns:c16="http://schemas.microsoft.com/office/drawing/2014/chart" uri="{C3380CC4-5D6E-409C-BE32-E72D297353CC}">
              <c16:uniqueId val="{0000000A-E8D2-4AED-8020-0850460ECC0F}"/>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Pre-Switch Regimen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8AD-42E1-A1D8-64B320D0658D}"/>
              </c:ext>
            </c:extLst>
          </c:dPt>
          <c:dPt>
            <c:idx val="1"/>
            <c:bubble3D val="0"/>
            <c:spPr>
              <a:solidFill>
                <a:srgbClr val="92D050"/>
              </a:solidFill>
              <a:ln w="19050">
                <a:solidFill>
                  <a:schemeClr val="lt1"/>
                </a:solidFill>
              </a:ln>
              <a:effectLst/>
            </c:spPr>
            <c:extLst>
              <c:ext xmlns:c16="http://schemas.microsoft.com/office/drawing/2014/chart" uri="{C3380CC4-5D6E-409C-BE32-E72D297353CC}">
                <c16:uniqueId val="{00000003-98AD-42E1-A1D8-64B320D0658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8AD-42E1-A1D8-64B320D0658D}"/>
              </c:ext>
            </c:extLst>
          </c:dPt>
          <c:dPt>
            <c:idx val="3"/>
            <c:bubble3D val="0"/>
            <c:spPr>
              <a:solidFill>
                <a:schemeClr val="accent5"/>
              </a:solidFill>
              <a:ln w="19050">
                <a:solidFill>
                  <a:schemeClr val="lt1"/>
                </a:solidFill>
              </a:ln>
              <a:effectLst/>
            </c:spPr>
            <c:extLst>
              <c:ext xmlns:c16="http://schemas.microsoft.com/office/drawing/2014/chart" uri="{C3380CC4-5D6E-409C-BE32-E72D297353CC}">
                <c16:uniqueId val="{00000007-98AD-42E1-A1D8-64B320D0658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98AD-42E1-A1D8-64B320D0658D}"/>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PI + NRTI(s)</c:v>
                </c:pt>
                <c:pt idx="1">
                  <c:v>INSTI + NRTI (s)</c:v>
                </c:pt>
                <c:pt idx="2">
                  <c:v>NNRTI + NRTI(s)</c:v>
                </c:pt>
                <c:pt idx="3">
                  <c:v>Other</c:v>
                </c:pt>
              </c:strCache>
            </c:strRef>
          </c:cat>
          <c:val>
            <c:numRef>
              <c:f>Sheet1!$B$2:$B$5</c:f>
              <c:numCache>
                <c:formatCode>0%</c:formatCode>
                <c:ptCount val="4"/>
                <c:pt idx="0">
                  <c:v>0.05</c:v>
                </c:pt>
                <c:pt idx="1">
                  <c:v>0.73</c:v>
                </c:pt>
                <c:pt idx="2">
                  <c:v>0.18</c:v>
                </c:pt>
                <c:pt idx="3">
                  <c:v>0.03</c:v>
                </c:pt>
              </c:numCache>
            </c:numRef>
          </c:val>
          <c:extLst>
            <c:ext xmlns:c16="http://schemas.microsoft.com/office/drawing/2014/chart" uri="{C3380CC4-5D6E-409C-BE32-E72D297353CC}">
              <c16:uniqueId val="{0000000A-98AD-42E1-A1D8-64B320D0658D}"/>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7367" cy="465294"/>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2302" eaLnBrk="1" hangingPunct="1">
              <a:defRPr sz="1200">
                <a:latin typeface="Arial" pitchFamily="34" charset="0"/>
                <a:ea typeface="Arial Unicode MS" pitchFamily="34" charset="-128"/>
                <a:cs typeface="Arial" pitchFamily="34" charset="0"/>
              </a:defRPr>
            </a:lvl1pPr>
          </a:lstStyle>
          <a:p>
            <a:pPr>
              <a:defRPr/>
            </a:pPr>
            <a:endParaRPr lang="en-US" dirty="0"/>
          </a:p>
        </p:txBody>
      </p:sp>
      <p:sp>
        <p:nvSpPr>
          <p:cNvPr id="23555" name="Rectangle 3"/>
          <p:cNvSpPr>
            <a:spLocks noGrp="1" noChangeArrowheads="1"/>
          </p:cNvSpPr>
          <p:nvPr>
            <p:ph type="dt" sz="quarter" idx="1"/>
          </p:nvPr>
        </p:nvSpPr>
        <p:spPr bwMode="auto">
          <a:xfrm>
            <a:off x="3971456" y="0"/>
            <a:ext cx="3037366" cy="465294"/>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2302" eaLnBrk="1" hangingPunct="1">
              <a:defRPr sz="1200">
                <a:latin typeface="Arial" pitchFamily="34" charset="0"/>
                <a:ea typeface="Arial Unicode MS" pitchFamily="34" charset="-128"/>
                <a:cs typeface="Arial" pitchFamily="34" charset="0"/>
              </a:defRPr>
            </a:lvl1pPr>
          </a:lstStyle>
          <a:p>
            <a:pPr>
              <a:defRPr/>
            </a:pPr>
            <a:endParaRPr lang="en-US" dirty="0"/>
          </a:p>
        </p:txBody>
      </p:sp>
      <p:sp>
        <p:nvSpPr>
          <p:cNvPr id="23556" name="Rectangle 4"/>
          <p:cNvSpPr>
            <a:spLocks noGrp="1" noChangeArrowheads="1"/>
          </p:cNvSpPr>
          <p:nvPr>
            <p:ph type="ftr" sz="quarter" idx="2"/>
          </p:nvPr>
        </p:nvSpPr>
        <p:spPr bwMode="auto">
          <a:xfrm>
            <a:off x="0" y="8829530"/>
            <a:ext cx="3037367" cy="465294"/>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2302" eaLnBrk="1" hangingPunct="1">
              <a:defRPr sz="1200">
                <a:latin typeface="Arial" pitchFamily="34" charset="0"/>
                <a:ea typeface="Arial Unicode MS" pitchFamily="34" charset="-128"/>
                <a:cs typeface="Arial" pitchFamily="34" charset="0"/>
              </a:defRPr>
            </a:lvl1pPr>
          </a:lstStyle>
          <a:p>
            <a:pPr>
              <a:defRPr/>
            </a:pPr>
            <a:endParaRPr lang="en-US" dirty="0"/>
          </a:p>
        </p:txBody>
      </p:sp>
      <p:sp>
        <p:nvSpPr>
          <p:cNvPr id="23557" name="Rectangle 5"/>
          <p:cNvSpPr>
            <a:spLocks noGrp="1" noChangeArrowheads="1"/>
          </p:cNvSpPr>
          <p:nvPr>
            <p:ph type="sldNum" sz="quarter" idx="3"/>
          </p:nvPr>
        </p:nvSpPr>
        <p:spPr bwMode="auto">
          <a:xfrm>
            <a:off x="3971456" y="8829530"/>
            <a:ext cx="3037366" cy="465294"/>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2302" eaLnBrk="1" hangingPunct="1">
              <a:defRPr sz="1200">
                <a:ea typeface="ＭＳ Ｐゴシック" panose="020B0600070205080204" pitchFamily="34" charset="-128"/>
                <a:cs typeface="Arial" panose="020B0604020202020204" pitchFamily="34" charset="0"/>
              </a:defRPr>
            </a:lvl1pPr>
          </a:lstStyle>
          <a:p>
            <a:fld id="{FF9F03D7-4CE1-4098-BACE-5EA34084C273}" type="slidenum">
              <a:rPr lang="en-US" altLang="en-US"/>
              <a:pPr/>
              <a:t>‹#›</a:t>
            </a:fld>
            <a:endParaRPr lang="en-US" altLang="en-US" dirty="0"/>
          </a:p>
        </p:txBody>
      </p:sp>
    </p:spTree>
    <p:extLst>
      <p:ext uri="{BB962C8B-B14F-4D97-AF65-F5344CB8AC3E}">
        <p14:creationId xmlns:p14="http://schemas.microsoft.com/office/powerpoint/2010/main" val="8305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7367" cy="465294"/>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2302" eaLnBrk="1" hangingPunct="1">
              <a:defRPr sz="1200">
                <a:latin typeface="Arial" pitchFamily="34" charset="0"/>
                <a:ea typeface="Arial Unicode MS" pitchFamily="34" charset="-128"/>
                <a:cs typeface="Arial" pitchFamily="34" charset="0"/>
              </a:defRPr>
            </a:lvl1pPr>
          </a:lstStyle>
          <a:p>
            <a:pPr>
              <a:defRPr/>
            </a:pPr>
            <a:endParaRPr lang="en-US" dirty="0"/>
          </a:p>
        </p:txBody>
      </p:sp>
      <p:sp>
        <p:nvSpPr>
          <p:cNvPr id="27651" name="Rectangle 3"/>
          <p:cNvSpPr>
            <a:spLocks noGrp="1" noChangeArrowheads="1"/>
          </p:cNvSpPr>
          <p:nvPr>
            <p:ph type="dt" idx="1"/>
          </p:nvPr>
        </p:nvSpPr>
        <p:spPr bwMode="auto">
          <a:xfrm>
            <a:off x="3971456" y="0"/>
            <a:ext cx="3037366" cy="465294"/>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2302" eaLnBrk="1" hangingPunct="1">
              <a:defRPr sz="1200">
                <a:latin typeface="Arial" pitchFamily="34" charset="0"/>
                <a:ea typeface="Arial Unicode MS" pitchFamily="34" charset="-128"/>
                <a:cs typeface="Arial" pitchFamily="34" charset="0"/>
              </a:defRPr>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174750" y="696913"/>
            <a:ext cx="46609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700567" y="4416342"/>
            <a:ext cx="5609267" cy="4182907"/>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8829530"/>
            <a:ext cx="3037367" cy="465294"/>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2302" eaLnBrk="1" hangingPunct="1">
              <a:defRPr sz="1200">
                <a:latin typeface="Arial" pitchFamily="34" charset="0"/>
                <a:ea typeface="Arial Unicode MS" pitchFamily="34" charset="-128"/>
                <a:cs typeface="Arial" pitchFamily="34" charset="0"/>
              </a:defRPr>
            </a:lvl1pPr>
          </a:lstStyle>
          <a:p>
            <a:pPr>
              <a:defRPr/>
            </a:pPr>
            <a:endParaRPr lang="en-US" dirty="0"/>
          </a:p>
        </p:txBody>
      </p:sp>
      <p:sp>
        <p:nvSpPr>
          <p:cNvPr id="27655" name="Rectangle 7"/>
          <p:cNvSpPr>
            <a:spLocks noGrp="1" noChangeArrowheads="1"/>
          </p:cNvSpPr>
          <p:nvPr>
            <p:ph type="sldNum" sz="quarter" idx="5"/>
          </p:nvPr>
        </p:nvSpPr>
        <p:spPr bwMode="auto">
          <a:xfrm>
            <a:off x="3971456" y="8829530"/>
            <a:ext cx="3037366" cy="465294"/>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2302" eaLnBrk="1" hangingPunct="1">
              <a:defRPr sz="1200">
                <a:ea typeface="ＭＳ Ｐゴシック" panose="020B0600070205080204" pitchFamily="34" charset="-128"/>
                <a:cs typeface="Arial" panose="020B0604020202020204" pitchFamily="34" charset="0"/>
              </a:defRPr>
            </a:lvl1pPr>
          </a:lstStyle>
          <a:p>
            <a:fld id="{E32950AE-C0B1-4D61-AF94-61CC892E5903}" type="slidenum">
              <a:rPr lang="en-US" altLang="en-US"/>
              <a:pPr/>
              <a:t>‹#›</a:t>
            </a:fld>
            <a:endParaRPr lang="en-US" altLang="en-US" dirty="0"/>
          </a:p>
        </p:txBody>
      </p:sp>
    </p:spTree>
    <p:extLst>
      <p:ext uri="{BB962C8B-B14F-4D97-AF65-F5344CB8AC3E}">
        <p14:creationId xmlns:p14="http://schemas.microsoft.com/office/powerpoint/2010/main" val="6311674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5308" kern="1200">
        <a:solidFill>
          <a:schemeClr val="tx1"/>
        </a:solidFill>
        <a:latin typeface="Arial" pitchFamily="34" charset="0"/>
        <a:ea typeface="ＭＳ Ｐゴシック" charset="0"/>
        <a:cs typeface="Arial" pitchFamily="34" charset="0"/>
      </a:defRPr>
    </a:lvl1pPr>
    <a:lvl2pPr marL="2036077" algn="l" rtl="0" eaLnBrk="0" fontAlgn="base" hangingPunct="0">
      <a:spcBef>
        <a:spcPct val="30000"/>
      </a:spcBef>
      <a:spcAft>
        <a:spcPct val="0"/>
      </a:spcAft>
      <a:defRPr sz="5308" kern="1200">
        <a:solidFill>
          <a:schemeClr val="tx1"/>
        </a:solidFill>
        <a:latin typeface="Arial" pitchFamily="34" charset="0"/>
        <a:ea typeface="Arial" charset="0"/>
        <a:cs typeface="Arial" pitchFamily="34" charset="0"/>
      </a:defRPr>
    </a:lvl2pPr>
    <a:lvl3pPr marL="4073874" algn="l" rtl="0" eaLnBrk="0" fontAlgn="base" hangingPunct="0">
      <a:spcBef>
        <a:spcPct val="30000"/>
      </a:spcBef>
      <a:spcAft>
        <a:spcPct val="0"/>
      </a:spcAft>
      <a:defRPr sz="5308" kern="1200">
        <a:solidFill>
          <a:schemeClr val="tx1"/>
        </a:solidFill>
        <a:latin typeface="Arial" pitchFamily="34" charset="0"/>
        <a:ea typeface="Arial" charset="0"/>
        <a:cs typeface="Arial" pitchFamily="34" charset="0"/>
      </a:defRPr>
    </a:lvl3pPr>
    <a:lvl4pPr marL="6111670" algn="l" rtl="0" eaLnBrk="0" fontAlgn="base" hangingPunct="0">
      <a:spcBef>
        <a:spcPct val="30000"/>
      </a:spcBef>
      <a:spcAft>
        <a:spcPct val="0"/>
      </a:spcAft>
      <a:defRPr sz="5308" kern="1200">
        <a:solidFill>
          <a:schemeClr val="tx1"/>
        </a:solidFill>
        <a:latin typeface="Arial" pitchFamily="34" charset="0"/>
        <a:ea typeface="Arial" charset="0"/>
        <a:cs typeface="Arial" pitchFamily="34" charset="0"/>
      </a:defRPr>
    </a:lvl4pPr>
    <a:lvl5pPr marL="8149467" algn="l" rtl="0" eaLnBrk="0" fontAlgn="base" hangingPunct="0">
      <a:spcBef>
        <a:spcPct val="30000"/>
      </a:spcBef>
      <a:spcAft>
        <a:spcPct val="0"/>
      </a:spcAft>
      <a:defRPr sz="5308" kern="1200">
        <a:solidFill>
          <a:schemeClr val="tx1"/>
        </a:solidFill>
        <a:latin typeface="Arial" pitchFamily="34" charset="0"/>
        <a:ea typeface="Arial" charset="0"/>
        <a:cs typeface="Arial" pitchFamily="34" charset="0"/>
      </a:defRPr>
    </a:lvl5pPr>
    <a:lvl6pPr marL="10187315" algn="l" defTabSz="4074926" rtl="0" eaLnBrk="1" latinLnBrk="0" hangingPunct="1">
      <a:defRPr sz="5308" kern="1200">
        <a:solidFill>
          <a:schemeClr val="tx1"/>
        </a:solidFill>
        <a:latin typeface="+mn-lt"/>
        <a:ea typeface="+mn-ea"/>
        <a:cs typeface="+mn-cs"/>
      </a:defRPr>
    </a:lvl6pPr>
    <a:lvl7pPr marL="12224778" algn="l" defTabSz="4074926" rtl="0" eaLnBrk="1" latinLnBrk="0" hangingPunct="1">
      <a:defRPr sz="5308" kern="1200">
        <a:solidFill>
          <a:schemeClr val="tx1"/>
        </a:solidFill>
        <a:latin typeface="+mn-lt"/>
        <a:ea typeface="+mn-ea"/>
        <a:cs typeface="+mn-cs"/>
      </a:defRPr>
    </a:lvl7pPr>
    <a:lvl8pPr marL="14262241" algn="l" defTabSz="4074926" rtl="0" eaLnBrk="1" latinLnBrk="0" hangingPunct="1">
      <a:defRPr sz="5308" kern="1200">
        <a:solidFill>
          <a:schemeClr val="tx1"/>
        </a:solidFill>
        <a:latin typeface="+mn-lt"/>
        <a:ea typeface="+mn-ea"/>
        <a:cs typeface="+mn-cs"/>
      </a:defRPr>
    </a:lvl8pPr>
    <a:lvl9pPr marL="16299704" algn="l" defTabSz="4074926" rtl="0" eaLnBrk="1" latinLnBrk="0" hangingPunct="1">
      <a:defRPr sz="530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9568" y="5237694"/>
            <a:ext cx="36375102" cy="11142133"/>
          </a:xfrm>
        </p:spPr>
        <p:txBody>
          <a:bodyPr anchor="b"/>
          <a:lstStyle>
            <a:lvl1pPr algn="ctr">
              <a:defRPr sz="28000"/>
            </a:lvl1pPr>
          </a:lstStyle>
          <a:p>
            <a:r>
              <a:rPr lang="en-US"/>
              <a:t>Click to edit Master title style</a:t>
            </a:r>
            <a:endParaRPr lang="en-US" dirty="0"/>
          </a:p>
        </p:txBody>
      </p:sp>
      <p:sp>
        <p:nvSpPr>
          <p:cNvPr id="3" name="Subtitle 2"/>
          <p:cNvSpPr>
            <a:spLocks noGrp="1"/>
          </p:cNvSpPr>
          <p:nvPr>
            <p:ph type="subTitle" idx="1"/>
          </p:nvPr>
        </p:nvSpPr>
        <p:spPr>
          <a:xfrm>
            <a:off x="5349280" y="16809511"/>
            <a:ext cx="32095679" cy="7726889"/>
          </a:xfrm>
        </p:spPr>
        <p:txBody>
          <a:bodyPr/>
          <a:lstStyle>
            <a:lvl1pPr marL="0" indent="0" algn="ctr">
              <a:buNone/>
              <a:defRPr sz="11200"/>
            </a:lvl1pPr>
            <a:lvl2pPr marL="2133615" indent="0" algn="ctr">
              <a:buNone/>
              <a:defRPr sz="9333"/>
            </a:lvl2pPr>
            <a:lvl3pPr marL="4267230" indent="0" algn="ctr">
              <a:buNone/>
              <a:defRPr sz="8400"/>
            </a:lvl3pPr>
            <a:lvl4pPr marL="6400846" indent="0" algn="ctr">
              <a:buNone/>
              <a:defRPr sz="7467"/>
            </a:lvl4pPr>
            <a:lvl5pPr marL="8534461" indent="0" algn="ctr">
              <a:buNone/>
              <a:defRPr sz="7467"/>
            </a:lvl5pPr>
            <a:lvl6pPr marL="10668076" indent="0" algn="ctr">
              <a:buNone/>
              <a:defRPr sz="7467"/>
            </a:lvl6pPr>
            <a:lvl7pPr marL="12801691" indent="0" algn="ctr">
              <a:buNone/>
              <a:defRPr sz="7467"/>
            </a:lvl7pPr>
            <a:lvl8pPr marL="14935307" indent="0" algn="ctr">
              <a:buNone/>
              <a:defRPr sz="7467"/>
            </a:lvl8pPr>
            <a:lvl9pPr marL="17068922" indent="0" algn="ctr">
              <a:buNone/>
              <a:defRPr sz="746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1239EF65-C5F8-42CF-8456-84FD13AD7333}" type="slidenum">
              <a:rPr lang="en-US" altLang="en-US" smtClean="0"/>
              <a:pPr/>
              <a:t>‹#›</a:t>
            </a:fld>
            <a:endParaRPr lang="en-US" altLang="en-US" dirty="0"/>
          </a:p>
        </p:txBody>
      </p:sp>
    </p:spTree>
    <p:extLst>
      <p:ext uri="{BB962C8B-B14F-4D97-AF65-F5344CB8AC3E}">
        <p14:creationId xmlns:p14="http://schemas.microsoft.com/office/powerpoint/2010/main" val="3179647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525C3084-E1CF-44F1-961E-1B9B65800F45}" type="slidenum">
              <a:rPr lang="en-US" altLang="en-US" smtClean="0"/>
              <a:pPr/>
              <a:t>‹#›</a:t>
            </a:fld>
            <a:endParaRPr lang="en-US" altLang="en-US" dirty="0"/>
          </a:p>
        </p:txBody>
      </p:sp>
    </p:spTree>
    <p:extLst>
      <p:ext uri="{BB962C8B-B14F-4D97-AF65-F5344CB8AC3E}">
        <p14:creationId xmlns:p14="http://schemas.microsoft.com/office/powerpoint/2010/main" val="856344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24629" y="1703917"/>
            <a:ext cx="9227508" cy="271219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42106" y="1703917"/>
            <a:ext cx="27147595" cy="2712191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43DDAD3E-C8F1-401B-AF21-0536BF8E7CB0}" type="slidenum">
              <a:rPr lang="en-US" altLang="en-US" smtClean="0"/>
              <a:pPr/>
              <a:t>‹#›</a:t>
            </a:fld>
            <a:endParaRPr lang="en-US" altLang="en-US" dirty="0"/>
          </a:p>
        </p:txBody>
      </p:sp>
    </p:spTree>
    <p:extLst>
      <p:ext uri="{BB962C8B-B14F-4D97-AF65-F5344CB8AC3E}">
        <p14:creationId xmlns:p14="http://schemas.microsoft.com/office/powerpoint/2010/main" val="677003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ACFFC544-34BD-4AC6-9933-309D7FE173FB}" type="slidenum">
              <a:rPr lang="en-US" altLang="en-US" smtClean="0"/>
              <a:pPr/>
              <a:t>‹#›</a:t>
            </a:fld>
            <a:endParaRPr lang="en-US" altLang="en-US" dirty="0"/>
          </a:p>
        </p:txBody>
      </p:sp>
    </p:spTree>
    <p:extLst>
      <p:ext uri="{BB962C8B-B14F-4D97-AF65-F5344CB8AC3E}">
        <p14:creationId xmlns:p14="http://schemas.microsoft.com/office/powerpoint/2010/main" val="1035869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19818" y="7978784"/>
            <a:ext cx="36910030" cy="13312773"/>
          </a:xfrm>
        </p:spPr>
        <p:txBody>
          <a:bodyPr anchor="b"/>
          <a:lstStyle>
            <a:lvl1pPr>
              <a:defRPr sz="28000"/>
            </a:lvl1pPr>
          </a:lstStyle>
          <a:p>
            <a:r>
              <a:rPr lang="en-US"/>
              <a:t>Click to edit Master title style</a:t>
            </a:r>
            <a:endParaRPr lang="en-US" dirty="0"/>
          </a:p>
        </p:txBody>
      </p:sp>
      <p:sp>
        <p:nvSpPr>
          <p:cNvPr id="3" name="Text Placeholder 2"/>
          <p:cNvSpPr>
            <a:spLocks noGrp="1"/>
          </p:cNvSpPr>
          <p:nvPr>
            <p:ph type="body" idx="1"/>
          </p:nvPr>
        </p:nvSpPr>
        <p:spPr>
          <a:xfrm>
            <a:off x="2919818" y="21417501"/>
            <a:ext cx="36910030" cy="7000873"/>
          </a:xfrm>
        </p:spPr>
        <p:txBody>
          <a:bodyPr/>
          <a:lstStyle>
            <a:lvl1pPr marL="0" indent="0">
              <a:buNone/>
              <a:defRPr sz="11200">
                <a:solidFill>
                  <a:schemeClr val="tx1"/>
                </a:solidFill>
              </a:defRPr>
            </a:lvl1pPr>
            <a:lvl2pPr marL="2133615" indent="0">
              <a:buNone/>
              <a:defRPr sz="9333">
                <a:solidFill>
                  <a:schemeClr val="tx1">
                    <a:tint val="75000"/>
                  </a:schemeClr>
                </a:solidFill>
              </a:defRPr>
            </a:lvl2pPr>
            <a:lvl3pPr marL="4267230" indent="0">
              <a:buNone/>
              <a:defRPr sz="8400">
                <a:solidFill>
                  <a:schemeClr val="tx1">
                    <a:tint val="75000"/>
                  </a:schemeClr>
                </a:solidFill>
              </a:defRPr>
            </a:lvl3pPr>
            <a:lvl4pPr marL="6400846" indent="0">
              <a:buNone/>
              <a:defRPr sz="7467">
                <a:solidFill>
                  <a:schemeClr val="tx1">
                    <a:tint val="75000"/>
                  </a:schemeClr>
                </a:solidFill>
              </a:defRPr>
            </a:lvl4pPr>
            <a:lvl5pPr marL="8534461" indent="0">
              <a:buNone/>
              <a:defRPr sz="7467">
                <a:solidFill>
                  <a:schemeClr val="tx1">
                    <a:tint val="75000"/>
                  </a:schemeClr>
                </a:solidFill>
              </a:defRPr>
            </a:lvl5pPr>
            <a:lvl6pPr marL="10668076" indent="0">
              <a:buNone/>
              <a:defRPr sz="7467">
                <a:solidFill>
                  <a:schemeClr val="tx1">
                    <a:tint val="75000"/>
                  </a:schemeClr>
                </a:solidFill>
              </a:defRPr>
            </a:lvl6pPr>
            <a:lvl7pPr marL="12801691" indent="0">
              <a:buNone/>
              <a:defRPr sz="7467">
                <a:solidFill>
                  <a:schemeClr val="tx1">
                    <a:tint val="75000"/>
                  </a:schemeClr>
                </a:solidFill>
              </a:defRPr>
            </a:lvl7pPr>
            <a:lvl8pPr marL="14935307" indent="0">
              <a:buNone/>
              <a:defRPr sz="7467">
                <a:solidFill>
                  <a:schemeClr val="tx1">
                    <a:tint val="75000"/>
                  </a:schemeClr>
                </a:solidFill>
              </a:defRPr>
            </a:lvl8pPr>
            <a:lvl9pPr marL="17068922" indent="0">
              <a:buNone/>
              <a:defRPr sz="74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33A53FEA-7B7F-4FA2-B55D-CAC03264E406}" type="slidenum">
              <a:rPr lang="en-US" altLang="en-US" smtClean="0"/>
              <a:pPr/>
              <a:t>‹#›</a:t>
            </a:fld>
            <a:endParaRPr lang="en-US" altLang="en-US" dirty="0"/>
          </a:p>
        </p:txBody>
      </p:sp>
    </p:spTree>
    <p:extLst>
      <p:ext uri="{BB962C8B-B14F-4D97-AF65-F5344CB8AC3E}">
        <p14:creationId xmlns:p14="http://schemas.microsoft.com/office/powerpoint/2010/main" val="1306391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42104" y="8519583"/>
            <a:ext cx="18187551" cy="203062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664583" y="8519583"/>
            <a:ext cx="18187551" cy="203062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1D6A4D23-B864-4D9F-8A3A-1850BBC81A7D}" type="slidenum">
              <a:rPr lang="en-US" altLang="en-US" smtClean="0"/>
              <a:pPr/>
              <a:t>‹#›</a:t>
            </a:fld>
            <a:endParaRPr lang="en-US" altLang="en-US" dirty="0"/>
          </a:p>
        </p:txBody>
      </p:sp>
    </p:spTree>
    <p:extLst>
      <p:ext uri="{BB962C8B-B14F-4D97-AF65-F5344CB8AC3E}">
        <p14:creationId xmlns:p14="http://schemas.microsoft.com/office/powerpoint/2010/main" val="4086560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47678" y="1703924"/>
            <a:ext cx="36910030" cy="6185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47682" y="7845427"/>
            <a:ext cx="18103966" cy="3844923"/>
          </a:xfrm>
        </p:spPr>
        <p:txBody>
          <a:bodyPr anchor="b"/>
          <a:lstStyle>
            <a:lvl1pPr marL="0" indent="0">
              <a:buNone/>
              <a:defRPr sz="11200" b="1"/>
            </a:lvl1pPr>
            <a:lvl2pPr marL="2133615" indent="0">
              <a:buNone/>
              <a:defRPr sz="9333" b="1"/>
            </a:lvl2pPr>
            <a:lvl3pPr marL="4267230" indent="0">
              <a:buNone/>
              <a:defRPr sz="8400" b="1"/>
            </a:lvl3pPr>
            <a:lvl4pPr marL="6400846" indent="0">
              <a:buNone/>
              <a:defRPr sz="7467" b="1"/>
            </a:lvl4pPr>
            <a:lvl5pPr marL="8534461" indent="0">
              <a:buNone/>
              <a:defRPr sz="7467" b="1"/>
            </a:lvl5pPr>
            <a:lvl6pPr marL="10668076" indent="0">
              <a:buNone/>
              <a:defRPr sz="7467" b="1"/>
            </a:lvl6pPr>
            <a:lvl7pPr marL="12801691" indent="0">
              <a:buNone/>
              <a:defRPr sz="7467" b="1"/>
            </a:lvl7pPr>
            <a:lvl8pPr marL="14935307" indent="0">
              <a:buNone/>
              <a:defRPr sz="7467" b="1"/>
            </a:lvl8pPr>
            <a:lvl9pPr marL="17068922" indent="0">
              <a:buNone/>
              <a:defRPr sz="7467" b="1"/>
            </a:lvl9pPr>
          </a:lstStyle>
          <a:p>
            <a:pPr lvl="0"/>
            <a:r>
              <a:rPr lang="en-US"/>
              <a:t>Edit Master text styles</a:t>
            </a:r>
          </a:p>
        </p:txBody>
      </p:sp>
      <p:sp>
        <p:nvSpPr>
          <p:cNvPr id="4" name="Content Placeholder 3"/>
          <p:cNvSpPr>
            <a:spLocks noGrp="1"/>
          </p:cNvSpPr>
          <p:nvPr>
            <p:ph sz="half" idx="2"/>
          </p:nvPr>
        </p:nvSpPr>
        <p:spPr>
          <a:xfrm>
            <a:off x="2947682" y="11690350"/>
            <a:ext cx="18103966" cy="171947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664585" y="7845427"/>
            <a:ext cx="18193125" cy="3844923"/>
          </a:xfrm>
        </p:spPr>
        <p:txBody>
          <a:bodyPr anchor="b"/>
          <a:lstStyle>
            <a:lvl1pPr marL="0" indent="0">
              <a:buNone/>
              <a:defRPr sz="11200" b="1"/>
            </a:lvl1pPr>
            <a:lvl2pPr marL="2133615" indent="0">
              <a:buNone/>
              <a:defRPr sz="9333" b="1"/>
            </a:lvl2pPr>
            <a:lvl3pPr marL="4267230" indent="0">
              <a:buNone/>
              <a:defRPr sz="8400" b="1"/>
            </a:lvl3pPr>
            <a:lvl4pPr marL="6400846" indent="0">
              <a:buNone/>
              <a:defRPr sz="7467" b="1"/>
            </a:lvl4pPr>
            <a:lvl5pPr marL="8534461" indent="0">
              <a:buNone/>
              <a:defRPr sz="7467" b="1"/>
            </a:lvl5pPr>
            <a:lvl6pPr marL="10668076" indent="0">
              <a:buNone/>
              <a:defRPr sz="7467" b="1"/>
            </a:lvl6pPr>
            <a:lvl7pPr marL="12801691" indent="0">
              <a:buNone/>
              <a:defRPr sz="7467" b="1"/>
            </a:lvl7pPr>
            <a:lvl8pPr marL="14935307" indent="0">
              <a:buNone/>
              <a:defRPr sz="7467" b="1"/>
            </a:lvl8pPr>
            <a:lvl9pPr marL="17068922" indent="0">
              <a:buNone/>
              <a:defRPr sz="7467" b="1"/>
            </a:lvl9pPr>
          </a:lstStyle>
          <a:p>
            <a:pPr lvl="0"/>
            <a:r>
              <a:rPr lang="en-US"/>
              <a:t>Edit Master text styles</a:t>
            </a:r>
          </a:p>
        </p:txBody>
      </p:sp>
      <p:sp>
        <p:nvSpPr>
          <p:cNvPr id="6" name="Content Placeholder 5"/>
          <p:cNvSpPr>
            <a:spLocks noGrp="1"/>
          </p:cNvSpPr>
          <p:nvPr>
            <p:ph sz="quarter" idx="4"/>
          </p:nvPr>
        </p:nvSpPr>
        <p:spPr>
          <a:xfrm>
            <a:off x="21664585" y="11690350"/>
            <a:ext cx="18193125" cy="171947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fld id="{39B4F596-213E-4147-A0BA-279175A6C165}" type="slidenum">
              <a:rPr lang="en-US" altLang="en-US" smtClean="0"/>
              <a:pPr/>
              <a:t>‹#›</a:t>
            </a:fld>
            <a:endParaRPr lang="en-US" altLang="en-US" dirty="0"/>
          </a:p>
        </p:txBody>
      </p:sp>
    </p:spTree>
    <p:extLst>
      <p:ext uri="{BB962C8B-B14F-4D97-AF65-F5344CB8AC3E}">
        <p14:creationId xmlns:p14="http://schemas.microsoft.com/office/powerpoint/2010/main" val="2347856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fld id="{49EBF958-67DA-4DB5-8D4B-C58A172DA973}" type="slidenum">
              <a:rPr lang="en-US" altLang="en-US" smtClean="0"/>
              <a:pPr/>
              <a:t>‹#›</a:t>
            </a:fld>
            <a:endParaRPr lang="en-US" altLang="en-US" dirty="0"/>
          </a:p>
        </p:txBody>
      </p:sp>
    </p:spTree>
    <p:extLst>
      <p:ext uri="{BB962C8B-B14F-4D97-AF65-F5344CB8AC3E}">
        <p14:creationId xmlns:p14="http://schemas.microsoft.com/office/powerpoint/2010/main" val="989970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fld id="{970A8367-E93B-4FE9-881B-F7903D395211}" type="slidenum">
              <a:rPr lang="en-US" altLang="en-US" smtClean="0"/>
              <a:pPr/>
              <a:t>‹#›</a:t>
            </a:fld>
            <a:endParaRPr lang="en-US" altLang="en-US" dirty="0"/>
          </a:p>
        </p:txBody>
      </p:sp>
    </p:spTree>
    <p:extLst>
      <p:ext uri="{BB962C8B-B14F-4D97-AF65-F5344CB8AC3E}">
        <p14:creationId xmlns:p14="http://schemas.microsoft.com/office/powerpoint/2010/main" val="93799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7678" y="2133600"/>
            <a:ext cx="13802256" cy="7467600"/>
          </a:xfrm>
        </p:spPr>
        <p:txBody>
          <a:bodyPr anchor="b"/>
          <a:lstStyle>
            <a:lvl1pPr>
              <a:defRPr sz="14933"/>
            </a:lvl1pPr>
          </a:lstStyle>
          <a:p>
            <a:r>
              <a:rPr lang="en-US"/>
              <a:t>Click to edit Master title style</a:t>
            </a:r>
            <a:endParaRPr lang="en-US" dirty="0"/>
          </a:p>
        </p:txBody>
      </p:sp>
      <p:sp>
        <p:nvSpPr>
          <p:cNvPr id="3" name="Content Placeholder 2"/>
          <p:cNvSpPr>
            <a:spLocks noGrp="1"/>
          </p:cNvSpPr>
          <p:nvPr>
            <p:ph idx="1"/>
          </p:nvPr>
        </p:nvSpPr>
        <p:spPr>
          <a:xfrm>
            <a:off x="18193125" y="4607991"/>
            <a:ext cx="21664583" cy="22743583"/>
          </a:xfrm>
        </p:spPr>
        <p:txBody>
          <a:bodyPr/>
          <a:lstStyle>
            <a:lvl1pPr>
              <a:defRPr sz="14933"/>
            </a:lvl1pPr>
            <a:lvl2pPr>
              <a:defRPr sz="13067"/>
            </a:lvl2pPr>
            <a:lvl3pPr>
              <a:defRPr sz="11200"/>
            </a:lvl3pPr>
            <a:lvl4pPr>
              <a:defRPr sz="9333"/>
            </a:lvl4pPr>
            <a:lvl5pPr>
              <a:defRPr sz="9333"/>
            </a:lvl5pPr>
            <a:lvl6pPr>
              <a:defRPr sz="9333"/>
            </a:lvl6pPr>
            <a:lvl7pPr>
              <a:defRPr sz="9333"/>
            </a:lvl7pPr>
            <a:lvl8pPr>
              <a:defRPr sz="9333"/>
            </a:lvl8pPr>
            <a:lvl9pPr>
              <a:defRPr sz="93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947678" y="9601200"/>
            <a:ext cx="13802256" cy="17787411"/>
          </a:xfrm>
        </p:spPr>
        <p:txBody>
          <a:bodyPr/>
          <a:lstStyle>
            <a:lvl1pPr marL="0" indent="0">
              <a:buNone/>
              <a:defRPr sz="7467"/>
            </a:lvl1pPr>
            <a:lvl2pPr marL="2133615" indent="0">
              <a:buNone/>
              <a:defRPr sz="6533"/>
            </a:lvl2pPr>
            <a:lvl3pPr marL="4267230" indent="0">
              <a:buNone/>
              <a:defRPr sz="5600"/>
            </a:lvl3pPr>
            <a:lvl4pPr marL="6400846" indent="0">
              <a:buNone/>
              <a:defRPr sz="4667"/>
            </a:lvl4pPr>
            <a:lvl5pPr marL="8534461" indent="0">
              <a:buNone/>
              <a:defRPr sz="4667"/>
            </a:lvl5pPr>
            <a:lvl6pPr marL="10668076" indent="0">
              <a:buNone/>
              <a:defRPr sz="4667"/>
            </a:lvl6pPr>
            <a:lvl7pPr marL="12801691" indent="0">
              <a:buNone/>
              <a:defRPr sz="4667"/>
            </a:lvl7pPr>
            <a:lvl8pPr marL="14935307" indent="0">
              <a:buNone/>
              <a:defRPr sz="4667"/>
            </a:lvl8pPr>
            <a:lvl9pPr marL="17068922" indent="0">
              <a:buNone/>
              <a:defRPr sz="4667"/>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1777204A-6D2A-46AC-9621-6725FB6391A0}" type="slidenum">
              <a:rPr lang="en-US" altLang="en-US" smtClean="0"/>
              <a:pPr/>
              <a:t>‹#›</a:t>
            </a:fld>
            <a:endParaRPr lang="en-US" altLang="en-US" dirty="0"/>
          </a:p>
        </p:txBody>
      </p:sp>
    </p:spTree>
    <p:extLst>
      <p:ext uri="{BB962C8B-B14F-4D97-AF65-F5344CB8AC3E}">
        <p14:creationId xmlns:p14="http://schemas.microsoft.com/office/powerpoint/2010/main" val="3138093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7678" y="2133600"/>
            <a:ext cx="13802256" cy="7467600"/>
          </a:xfrm>
        </p:spPr>
        <p:txBody>
          <a:bodyPr anchor="b"/>
          <a:lstStyle>
            <a:lvl1pPr>
              <a:defRPr sz="14933"/>
            </a:lvl1pPr>
          </a:lstStyle>
          <a:p>
            <a:r>
              <a:rPr lang="en-US"/>
              <a:t>Click to edit Master title style</a:t>
            </a:r>
            <a:endParaRPr lang="en-US" dirty="0"/>
          </a:p>
        </p:txBody>
      </p:sp>
      <p:sp>
        <p:nvSpPr>
          <p:cNvPr id="3" name="Picture Placeholder 2"/>
          <p:cNvSpPr>
            <a:spLocks noGrp="1" noChangeAspect="1"/>
          </p:cNvSpPr>
          <p:nvPr>
            <p:ph type="pic" idx="1"/>
          </p:nvPr>
        </p:nvSpPr>
        <p:spPr>
          <a:xfrm>
            <a:off x="18193125" y="4607991"/>
            <a:ext cx="21664583" cy="22743583"/>
          </a:xfrm>
        </p:spPr>
        <p:txBody>
          <a:bodyPr anchor="t"/>
          <a:lstStyle>
            <a:lvl1pPr marL="0" indent="0">
              <a:buNone/>
              <a:defRPr sz="14933"/>
            </a:lvl1pPr>
            <a:lvl2pPr marL="2133615" indent="0">
              <a:buNone/>
              <a:defRPr sz="13067"/>
            </a:lvl2pPr>
            <a:lvl3pPr marL="4267230" indent="0">
              <a:buNone/>
              <a:defRPr sz="11200"/>
            </a:lvl3pPr>
            <a:lvl4pPr marL="6400846" indent="0">
              <a:buNone/>
              <a:defRPr sz="9333"/>
            </a:lvl4pPr>
            <a:lvl5pPr marL="8534461" indent="0">
              <a:buNone/>
              <a:defRPr sz="9333"/>
            </a:lvl5pPr>
            <a:lvl6pPr marL="10668076" indent="0">
              <a:buNone/>
              <a:defRPr sz="9333"/>
            </a:lvl6pPr>
            <a:lvl7pPr marL="12801691" indent="0">
              <a:buNone/>
              <a:defRPr sz="9333"/>
            </a:lvl7pPr>
            <a:lvl8pPr marL="14935307" indent="0">
              <a:buNone/>
              <a:defRPr sz="9333"/>
            </a:lvl8pPr>
            <a:lvl9pPr marL="17068922" indent="0">
              <a:buNone/>
              <a:defRPr sz="9333"/>
            </a:lvl9pPr>
          </a:lstStyle>
          <a:p>
            <a:r>
              <a:rPr lang="en-US"/>
              <a:t>Click icon to add picture</a:t>
            </a:r>
            <a:endParaRPr lang="en-US" dirty="0"/>
          </a:p>
        </p:txBody>
      </p:sp>
      <p:sp>
        <p:nvSpPr>
          <p:cNvPr id="4" name="Text Placeholder 3"/>
          <p:cNvSpPr>
            <a:spLocks noGrp="1"/>
          </p:cNvSpPr>
          <p:nvPr>
            <p:ph type="body" sz="half" idx="2"/>
          </p:nvPr>
        </p:nvSpPr>
        <p:spPr>
          <a:xfrm>
            <a:off x="2947678" y="9601200"/>
            <a:ext cx="13802256" cy="17787411"/>
          </a:xfrm>
        </p:spPr>
        <p:txBody>
          <a:bodyPr/>
          <a:lstStyle>
            <a:lvl1pPr marL="0" indent="0">
              <a:buNone/>
              <a:defRPr sz="7467"/>
            </a:lvl1pPr>
            <a:lvl2pPr marL="2133615" indent="0">
              <a:buNone/>
              <a:defRPr sz="6533"/>
            </a:lvl2pPr>
            <a:lvl3pPr marL="4267230" indent="0">
              <a:buNone/>
              <a:defRPr sz="5600"/>
            </a:lvl3pPr>
            <a:lvl4pPr marL="6400846" indent="0">
              <a:buNone/>
              <a:defRPr sz="4667"/>
            </a:lvl4pPr>
            <a:lvl5pPr marL="8534461" indent="0">
              <a:buNone/>
              <a:defRPr sz="4667"/>
            </a:lvl5pPr>
            <a:lvl6pPr marL="10668076" indent="0">
              <a:buNone/>
              <a:defRPr sz="4667"/>
            </a:lvl6pPr>
            <a:lvl7pPr marL="12801691" indent="0">
              <a:buNone/>
              <a:defRPr sz="4667"/>
            </a:lvl7pPr>
            <a:lvl8pPr marL="14935307" indent="0">
              <a:buNone/>
              <a:defRPr sz="4667"/>
            </a:lvl8pPr>
            <a:lvl9pPr marL="17068922" indent="0">
              <a:buNone/>
              <a:defRPr sz="4667"/>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7476A5AF-40DC-49D3-A039-8E1E1AE1DE70}" type="slidenum">
              <a:rPr lang="en-US" altLang="en-US" smtClean="0"/>
              <a:pPr/>
              <a:t>‹#›</a:t>
            </a:fld>
            <a:endParaRPr lang="en-US" altLang="en-US" dirty="0"/>
          </a:p>
        </p:txBody>
      </p:sp>
    </p:spTree>
    <p:extLst>
      <p:ext uri="{BB962C8B-B14F-4D97-AF65-F5344CB8AC3E}">
        <p14:creationId xmlns:p14="http://schemas.microsoft.com/office/powerpoint/2010/main" val="3742605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104" y="1703924"/>
            <a:ext cx="36910030" cy="618596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942104" y="8519583"/>
            <a:ext cx="36910030" cy="2030624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42104" y="29662974"/>
            <a:ext cx="9628704" cy="1703917"/>
          </a:xfrm>
          <a:prstGeom prst="rect">
            <a:avLst/>
          </a:prstGeom>
        </p:spPr>
        <p:txBody>
          <a:bodyPr vert="horz" lIns="91440" tIns="45720" rIns="91440" bIns="45720" rtlCol="0" anchor="ctr"/>
          <a:lstStyle>
            <a:lvl1pPr algn="l">
              <a:defRPr sz="56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14175592" y="29662974"/>
            <a:ext cx="14443055" cy="1703917"/>
          </a:xfrm>
          <a:prstGeom prst="rect">
            <a:avLst/>
          </a:prstGeom>
        </p:spPr>
        <p:txBody>
          <a:bodyPr vert="horz" lIns="91440" tIns="45720" rIns="91440" bIns="45720" rtlCol="0" anchor="ctr"/>
          <a:lstStyle>
            <a:lvl1pPr algn="ctr">
              <a:defRPr sz="56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30223430" y="29662974"/>
            <a:ext cx="9628704" cy="1703917"/>
          </a:xfrm>
          <a:prstGeom prst="rect">
            <a:avLst/>
          </a:prstGeom>
        </p:spPr>
        <p:txBody>
          <a:bodyPr vert="horz" lIns="91440" tIns="45720" rIns="91440" bIns="45720" rtlCol="0" anchor="ctr"/>
          <a:lstStyle>
            <a:lvl1pPr algn="r">
              <a:defRPr sz="5600">
                <a:solidFill>
                  <a:schemeClr val="tx1">
                    <a:tint val="75000"/>
                  </a:schemeClr>
                </a:solidFill>
              </a:defRPr>
            </a:lvl1pPr>
          </a:lstStyle>
          <a:p>
            <a:fld id="{AF9E4BF6-BD0C-4FC0-94AA-9B6874563DCF}" type="slidenum">
              <a:rPr lang="en-US" altLang="en-US" smtClean="0"/>
              <a:pPr/>
              <a:t>‹#›</a:t>
            </a:fld>
            <a:endParaRPr lang="en-US" altLang="en-US" dirty="0"/>
          </a:p>
        </p:txBody>
      </p:sp>
    </p:spTree>
    <p:extLst>
      <p:ext uri="{BB962C8B-B14F-4D97-AF65-F5344CB8AC3E}">
        <p14:creationId xmlns:p14="http://schemas.microsoft.com/office/powerpoint/2010/main" val="31310943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ftr="0" dt="0"/>
  <p:txStyles>
    <p:titleStyle>
      <a:lvl1pPr algn="l" defTabSz="4267230" rtl="0" eaLnBrk="1" latinLnBrk="0" hangingPunct="1">
        <a:lnSpc>
          <a:spcPct val="90000"/>
        </a:lnSpc>
        <a:spcBef>
          <a:spcPct val="0"/>
        </a:spcBef>
        <a:buNone/>
        <a:defRPr sz="20533" kern="1200">
          <a:solidFill>
            <a:schemeClr val="tx1"/>
          </a:solidFill>
          <a:latin typeface="+mj-lt"/>
          <a:ea typeface="+mj-ea"/>
          <a:cs typeface="+mj-cs"/>
        </a:defRPr>
      </a:lvl1pPr>
    </p:titleStyle>
    <p:bodyStyle>
      <a:lvl1pPr marL="1066808" indent="-1066808" algn="l" defTabSz="4267230" rtl="0" eaLnBrk="1" latinLnBrk="0" hangingPunct="1">
        <a:lnSpc>
          <a:spcPct val="90000"/>
        </a:lnSpc>
        <a:spcBef>
          <a:spcPts val="4667"/>
        </a:spcBef>
        <a:buFont typeface="Arial" panose="020B0604020202020204" pitchFamily="34" charset="0"/>
        <a:buChar char="•"/>
        <a:defRPr sz="13067" kern="1200">
          <a:solidFill>
            <a:schemeClr val="tx1"/>
          </a:solidFill>
          <a:latin typeface="+mn-lt"/>
          <a:ea typeface="+mn-ea"/>
          <a:cs typeface="+mn-cs"/>
        </a:defRPr>
      </a:lvl1pPr>
      <a:lvl2pPr marL="3200423" indent="-1066808" algn="l" defTabSz="4267230" rtl="0" eaLnBrk="1" latinLnBrk="0" hangingPunct="1">
        <a:lnSpc>
          <a:spcPct val="90000"/>
        </a:lnSpc>
        <a:spcBef>
          <a:spcPts val="2333"/>
        </a:spcBef>
        <a:buFont typeface="Arial" panose="020B0604020202020204" pitchFamily="34" charset="0"/>
        <a:buChar char="•"/>
        <a:defRPr sz="11200" kern="1200">
          <a:solidFill>
            <a:schemeClr val="tx1"/>
          </a:solidFill>
          <a:latin typeface="+mn-lt"/>
          <a:ea typeface="+mn-ea"/>
          <a:cs typeface="+mn-cs"/>
        </a:defRPr>
      </a:lvl2pPr>
      <a:lvl3pPr marL="5334038" indent="-1066808" algn="l" defTabSz="4267230" rtl="0" eaLnBrk="1" latinLnBrk="0" hangingPunct="1">
        <a:lnSpc>
          <a:spcPct val="90000"/>
        </a:lnSpc>
        <a:spcBef>
          <a:spcPts val="2333"/>
        </a:spcBef>
        <a:buFont typeface="Arial" panose="020B0604020202020204" pitchFamily="34" charset="0"/>
        <a:buChar char="•"/>
        <a:defRPr sz="9333" kern="1200">
          <a:solidFill>
            <a:schemeClr val="tx1"/>
          </a:solidFill>
          <a:latin typeface="+mn-lt"/>
          <a:ea typeface="+mn-ea"/>
          <a:cs typeface="+mn-cs"/>
        </a:defRPr>
      </a:lvl3pPr>
      <a:lvl4pPr marL="7467653"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4pPr>
      <a:lvl5pPr marL="9601269"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5pPr>
      <a:lvl6pPr marL="11734884"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6pPr>
      <a:lvl7pPr marL="13868499"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7pPr>
      <a:lvl8pPr marL="16002114"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8pPr>
      <a:lvl9pPr marL="18135730"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9pPr>
    </p:bodyStyle>
    <p:otherStyle>
      <a:defPPr>
        <a:defRPr lang="en-US"/>
      </a:defPPr>
      <a:lvl1pPr marL="0" algn="l" defTabSz="4267230" rtl="0" eaLnBrk="1" latinLnBrk="0" hangingPunct="1">
        <a:defRPr sz="8400" kern="1200">
          <a:solidFill>
            <a:schemeClr val="tx1"/>
          </a:solidFill>
          <a:latin typeface="+mn-lt"/>
          <a:ea typeface="+mn-ea"/>
          <a:cs typeface="+mn-cs"/>
        </a:defRPr>
      </a:lvl1pPr>
      <a:lvl2pPr marL="2133615" algn="l" defTabSz="4267230" rtl="0" eaLnBrk="1" latinLnBrk="0" hangingPunct="1">
        <a:defRPr sz="8400" kern="1200">
          <a:solidFill>
            <a:schemeClr val="tx1"/>
          </a:solidFill>
          <a:latin typeface="+mn-lt"/>
          <a:ea typeface="+mn-ea"/>
          <a:cs typeface="+mn-cs"/>
        </a:defRPr>
      </a:lvl2pPr>
      <a:lvl3pPr marL="4267230" algn="l" defTabSz="4267230" rtl="0" eaLnBrk="1" latinLnBrk="0" hangingPunct="1">
        <a:defRPr sz="8400" kern="1200">
          <a:solidFill>
            <a:schemeClr val="tx1"/>
          </a:solidFill>
          <a:latin typeface="+mn-lt"/>
          <a:ea typeface="+mn-ea"/>
          <a:cs typeface="+mn-cs"/>
        </a:defRPr>
      </a:lvl3pPr>
      <a:lvl4pPr marL="6400846" algn="l" defTabSz="4267230" rtl="0" eaLnBrk="1" latinLnBrk="0" hangingPunct="1">
        <a:defRPr sz="8400" kern="1200">
          <a:solidFill>
            <a:schemeClr val="tx1"/>
          </a:solidFill>
          <a:latin typeface="+mn-lt"/>
          <a:ea typeface="+mn-ea"/>
          <a:cs typeface="+mn-cs"/>
        </a:defRPr>
      </a:lvl4pPr>
      <a:lvl5pPr marL="8534461" algn="l" defTabSz="4267230" rtl="0" eaLnBrk="1" latinLnBrk="0" hangingPunct="1">
        <a:defRPr sz="8400" kern="1200">
          <a:solidFill>
            <a:schemeClr val="tx1"/>
          </a:solidFill>
          <a:latin typeface="+mn-lt"/>
          <a:ea typeface="+mn-ea"/>
          <a:cs typeface="+mn-cs"/>
        </a:defRPr>
      </a:lvl5pPr>
      <a:lvl6pPr marL="10668076" algn="l" defTabSz="4267230" rtl="0" eaLnBrk="1" latinLnBrk="0" hangingPunct="1">
        <a:defRPr sz="8400" kern="1200">
          <a:solidFill>
            <a:schemeClr val="tx1"/>
          </a:solidFill>
          <a:latin typeface="+mn-lt"/>
          <a:ea typeface="+mn-ea"/>
          <a:cs typeface="+mn-cs"/>
        </a:defRPr>
      </a:lvl6pPr>
      <a:lvl7pPr marL="12801691" algn="l" defTabSz="4267230" rtl="0" eaLnBrk="1" latinLnBrk="0" hangingPunct="1">
        <a:defRPr sz="8400" kern="1200">
          <a:solidFill>
            <a:schemeClr val="tx1"/>
          </a:solidFill>
          <a:latin typeface="+mn-lt"/>
          <a:ea typeface="+mn-ea"/>
          <a:cs typeface="+mn-cs"/>
        </a:defRPr>
      </a:lvl7pPr>
      <a:lvl8pPr marL="14935307" algn="l" defTabSz="4267230" rtl="0" eaLnBrk="1" latinLnBrk="0" hangingPunct="1">
        <a:defRPr sz="8400" kern="1200">
          <a:solidFill>
            <a:schemeClr val="tx1"/>
          </a:solidFill>
          <a:latin typeface="+mn-lt"/>
          <a:ea typeface="+mn-ea"/>
          <a:cs typeface="+mn-cs"/>
        </a:defRPr>
      </a:lvl8pPr>
      <a:lvl9pPr marL="17068922" algn="l" defTabSz="4267230" rtl="0" eaLnBrk="1" latinLnBrk="0" hangingPunct="1">
        <a:defRPr sz="8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chart" Target="../charts/chart4.xml"/><Relationship Id="rId5" Type="http://schemas.openxmlformats.org/officeDocument/2006/relationships/chart" Target="../charts/chart3.xml"/><Relationship Id="rId10" Type="http://schemas.openxmlformats.org/officeDocument/2006/relationships/chart" Target="../charts/chart8.xml"/><Relationship Id="rId4" Type="http://schemas.openxmlformats.org/officeDocument/2006/relationships/chart" Target="../charts/chart2.xml"/><Relationship Id="rId9"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62832">
              <a:srgbClr val="C8DDF1"/>
            </a:gs>
            <a:gs pos="62818">
              <a:srgbClr val="C8DDF1"/>
            </a:gs>
            <a:gs pos="62846">
              <a:srgbClr val="C8DDF1"/>
            </a:gs>
            <a:gs pos="3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5" name="Rectangle 24"/>
          <p:cNvSpPr/>
          <p:nvPr/>
        </p:nvSpPr>
        <p:spPr>
          <a:xfrm>
            <a:off x="-20005" y="0"/>
            <a:ext cx="42794238" cy="77858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6" tIns="37148" rIns="74296" bIns="37148" numCol="1" spcCol="0" rtlCol="0" fromWordArt="0" anchor="ctr" anchorCtr="0" forceAA="0" compatLnSpc="1">
            <a:prstTxWarp prst="textNoShape">
              <a:avLst/>
            </a:prstTxWarp>
            <a:noAutofit/>
          </a:bodyPr>
          <a:lstStyle/>
          <a:p>
            <a:pPr algn="ctr"/>
            <a:endParaRPr lang="en-US" sz="1268"/>
          </a:p>
        </p:txBody>
      </p:sp>
      <p:sp>
        <p:nvSpPr>
          <p:cNvPr id="2050" name="Rectangle 2"/>
          <p:cNvSpPr>
            <a:spLocks noGrp="1"/>
          </p:cNvSpPr>
          <p:nvPr>
            <p:ph type="title"/>
          </p:nvPr>
        </p:nvSpPr>
        <p:spPr>
          <a:xfrm>
            <a:off x="1337320" y="975865"/>
            <a:ext cx="40119598" cy="6796535"/>
          </a:xfrm>
        </p:spPr>
        <p:txBody>
          <a:bodyPr>
            <a:normAutofit/>
          </a:bodyPr>
          <a:lstStyle/>
          <a:p>
            <a:pPr algn="ctr">
              <a:spcAft>
                <a:spcPts val="914"/>
              </a:spcAft>
            </a:pPr>
            <a:r>
              <a:rPr lang="en-US" altLang="en-US" sz="8190" b="1" dirty="0" err="1">
                <a:latin typeface="Calibri" panose="020F0502020204030204" pitchFamily="34" charset="0"/>
                <a:ea typeface="ＭＳ Ｐゴシック" panose="020B0600070205080204" pitchFamily="34" charset="-128"/>
              </a:rPr>
              <a:t>Tenofovir</a:t>
            </a:r>
            <a:r>
              <a:rPr lang="en-US" altLang="en-US" sz="8190" b="1" dirty="0">
                <a:latin typeface="Calibri" panose="020F0502020204030204" pitchFamily="34" charset="0"/>
                <a:ea typeface="ＭＳ Ｐゴシック" panose="020B0600070205080204" pitchFamily="34" charset="-128"/>
              </a:rPr>
              <a:t> </a:t>
            </a:r>
            <a:r>
              <a:rPr lang="en-US" altLang="en-US" sz="8190" b="1" dirty="0" err="1">
                <a:latin typeface="Calibri" panose="020F0502020204030204" pitchFamily="34" charset="0"/>
                <a:ea typeface="ＭＳ Ｐゴシック" panose="020B0600070205080204" pitchFamily="34" charset="-128"/>
              </a:rPr>
              <a:t>alafenamide</a:t>
            </a:r>
            <a:r>
              <a:rPr lang="en-US" altLang="en-US" sz="8190" b="1" dirty="0">
                <a:latin typeface="Calibri" panose="020F0502020204030204" pitchFamily="34" charset="0"/>
                <a:ea typeface="ＭＳ Ｐゴシック" panose="020B0600070205080204" pitchFamily="34" charset="-128"/>
              </a:rPr>
              <a:t> (TAF) does not increase weight in people living with HIV (PLWH)</a:t>
            </a:r>
            <a:br>
              <a:rPr lang="en-US" altLang="en-US" sz="4388" b="1" dirty="0">
                <a:latin typeface="Calibri" panose="020F0502020204030204" pitchFamily="34" charset="0"/>
                <a:ea typeface="ＭＳ Ｐゴシック" panose="020B0600070205080204" pitchFamily="34" charset="-128"/>
              </a:rPr>
            </a:br>
            <a:r>
              <a:rPr lang="en-US" altLang="en-US" sz="5850" dirty="0">
                <a:latin typeface="Calibri" panose="020F0502020204030204" pitchFamily="34" charset="0"/>
                <a:ea typeface="ＭＳ Ｐゴシック" panose="020B0600070205080204" pitchFamily="34" charset="-128"/>
              </a:rPr>
              <a:t>Kayla M. Natali, PharmD, BCIDP, AAHIVP</a:t>
            </a:r>
            <a:r>
              <a:rPr lang="en-US" altLang="en-US" sz="5850" baseline="30000" dirty="0">
                <a:latin typeface="Calibri" panose="020F0502020204030204" pitchFamily="34" charset="0"/>
                <a:ea typeface="ＭＳ Ｐゴシック" panose="020B0600070205080204" pitchFamily="34" charset="-128"/>
              </a:rPr>
              <a:t>1,</a:t>
            </a:r>
            <a:r>
              <a:rPr lang="en-US" altLang="en-US" sz="5850" dirty="0">
                <a:latin typeface="Calibri" panose="020F0502020204030204" pitchFamily="34" charset="0"/>
                <a:ea typeface="ＭＳ Ｐゴシック" panose="020B0600070205080204" pitchFamily="34" charset="-128"/>
              </a:rPr>
              <a:t>, James Fallon</a:t>
            </a:r>
            <a:r>
              <a:rPr lang="en-US" altLang="en-US" sz="5850" baseline="30000" dirty="0">
                <a:latin typeface="Calibri" panose="020F0502020204030204" pitchFamily="34" charset="0"/>
                <a:ea typeface="ＭＳ Ｐゴシック" panose="020B0600070205080204" pitchFamily="34" charset="-128"/>
              </a:rPr>
              <a:t>2</a:t>
            </a:r>
            <a:r>
              <a:rPr lang="en-US" altLang="en-US" sz="5850" dirty="0">
                <a:latin typeface="Calibri" panose="020F0502020204030204" pitchFamily="34" charset="0"/>
                <a:ea typeface="ＭＳ Ｐゴシック" panose="020B0600070205080204" pitchFamily="34" charset="-128"/>
              </a:rPr>
              <a:t>, Dante Puntiel</a:t>
            </a:r>
            <a:r>
              <a:rPr lang="en-US" altLang="en-US" sz="5850" baseline="30000" dirty="0">
                <a:latin typeface="Calibri" panose="020F0502020204030204" pitchFamily="34" charset="0"/>
                <a:ea typeface="ＭＳ Ｐゴシック" panose="020B0600070205080204" pitchFamily="34" charset="-128"/>
              </a:rPr>
              <a:t>3</a:t>
            </a:r>
            <a:r>
              <a:rPr lang="en-US" altLang="en-US" sz="5850" dirty="0">
                <a:latin typeface="Calibri" panose="020F0502020204030204" pitchFamily="34" charset="0"/>
                <a:ea typeface="ＭＳ Ｐゴシック" panose="020B0600070205080204" pitchFamily="34" charset="-128"/>
              </a:rPr>
              <a:t>, Marina Metrus</a:t>
            </a:r>
            <a:r>
              <a:rPr lang="en-US" altLang="en-US" sz="5850" baseline="30000" dirty="0">
                <a:latin typeface="Calibri" panose="020F0502020204030204" pitchFamily="34" charset="0"/>
                <a:ea typeface="ＭＳ Ｐゴシック" panose="020B0600070205080204" pitchFamily="34" charset="-128"/>
              </a:rPr>
              <a:t>3</a:t>
            </a:r>
            <a:r>
              <a:rPr lang="en-US" altLang="en-US" sz="5850" dirty="0">
                <a:latin typeface="Calibri" panose="020F0502020204030204" pitchFamily="34" charset="0"/>
                <a:ea typeface="ＭＳ Ｐゴシック" panose="020B0600070205080204" pitchFamily="34" charset="-128"/>
              </a:rPr>
              <a:t>, </a:t>
            </a:r>
            <a:br>
              <a:rPr lang="en-US" altLang="en-US" sz="5850" dirty="0">
                <a:latin typeface="Calibri" panose="020F0502020204030204" pitchFamily="34" charset="0"/>
                <a:ea typeface="ＭＳ Ｐゴシック" panose="020B0600070205080204" pitchFamily="34" charset="-128"/>
              </a:rPr>
            </a:br>
            <a:r>
              <a:rPr lang="en-US" altLang="en-US" sz="5850" dirty="0" err="1">
                <a:latin typeface="Calibri" panose="020F0502020204030204" pitchFamily="34" charset="0"/>
                <a:ea typeface="ＭＳ Ｐゴシック" panose="020B0600070205080204" pitchFamily="34" charset="-128"/>
              </a:rPr>
              <a:t>Ammer</a:t>
            </a:r>
            <a:r>
              <a:rPr lang="en-US" altLang="en-US" sz="5850" dirty="0">
                <a:latin typeface="Calibri" panose="020F0502020204030204" pitchFamily="34" charset="0"/>
                <a:ea typeface="ＭＳ Ｐゴシック" panose="020B0600070205080204" pitchFamily="34" charset="-128"/>
              </a:rPr>
              <a:t> Al-Dairi</a:t>
            </a:r>
            <a:r>
              <a:rPr lang="en-US" altLang="en-US" sz="5850" baseline="30000" dirty="0">
                <a:latin typeface="Calibri" panose="020F0502020204030204" pitchFamily="34" charset="0"/>
                <a:ea typeface="ＭＳ Ｐゴシック" panose="020B0600070205080204" pitchFamily="34" charset="-128"/>
              </a:rPr>
              <a:t>3</a:t>
            </a:r>
            <a:r>
              <a:rPr lang="en-US" altLang="en-US" sz="5850" dirty="0">
                <a:latin typeface="Calibri" panose="020F0502020204030204" pitchFamily="34" charset="0"/>
                <a:ea typeface="ＭＳ Ｐゴシック" panose="020B0600070205080204" pitchFamily="34" charset="-128"/>
              </a:rPr>
              <a:t>, Chandra </a:t>
            </a:r>
            <a:r>
              <a:rPr lang="en-US" altLang="en-US" sz="5850" dirty="0" err="1">
                <a:latin typeface="Calibri" panose="020F0502020204030204" pitchFamily="34" charset="0"/>
                <a:ea typeface="ＭＳ Ｐゴシック" panose="020B0600070205080204" pitchFamily="34" charset="-128"/>
              </a:rPr>
              <a:t>Abirami</a:t>
            </a:r>
            <a:r>
              <a:rPr lang="en-US" altLang="en-US" sz="5850" dirty="0">
                <a:latin typeface="Calibri" panose="020F0502020204030204" pitchFamily="34" charset="0"/>
                <a:ea typeface="ＭＳ Ｐゴシック" panose="020B0600070205080204" pitchFamily="34" charset="-128"/>
              </a:rPr>
              <a:t> Balasubramaniapandian</a:t>
            </a:r>
            <a:r>
              <a:rPr lang="en-US" altLang="en-US" sz="5850" baseline="30000" dirty="0">
                <a:latin typeface="Calibri" panose="020F0502020204030204" pitchFamily="34" charset="0"/>
                <a:ea typeface="ＭＳ Ｐゴシック" panose="020B0600070205080204" pitchFamily="34" charset="-128"/>
              </a:rPr>
              <a:t>3</a:t>
            </a:r>
            <a:r>
              <a:rPr lang="en-US" altLang="en-US" sz="5850" dirty="0">
                <a:latin typeface="Calibri" panose="020F0502020204030204" pitchFamily="34" charset="0"/>
                <a:ea typeface="ＭＳ Ｐゴシック" panose="020B0600070205080204" pitchFamily="34" charset="-128"/>
              </a:rPr>
              <a:t>, Jihad Slim, MD</a:t>
            </a:r>
            <a:r>
              <a:rPr lang="en-US" altLang="en-US" sz="5850" baseline="30000" dirty="0">
                <a:latin typeface="Calibri" panose="020F0502020204030204" pitchFamily="34" charset="0"/>
                <a:ea typeface="ＭＳ Ｐゴシック" panose="020B0600070205080204" pitchFamily="34" charset="-128"/>
              </a:rPr>
              <a:t>4</a:t>
            </a:r>
            <a:br>
              <a:rPr lang="en-US" altLang="en-US" sz="5850" baseline="30000" dirty="0">
                <a:latin typeface="Calibri" panose="020F0502020204030204" pitchFamily="34" charset="0"/>
                <a:ea typeface="ＭＳ Ｐゴシック" panose="020B0600070205080204" pitchFamily="34" charset="-128"/>
              </a:rPr>
            </a:br>
            <a:br>
              <a:rPr lang="en-US" altLang="en-US" sz="5850" baseline="30000" dirty="0">
                <a:latin typeface="Calibri" panose="020F0502020204030204" pitchFamily="34" charset="0"/>
                <a:ea typeface="ＭＳ Ｐゴシック" panose="020B0600070205080204" pitchFamily="34" charset="-128"/>
              </a:rPr>
            </a:br>
            <a:br>
              <a:rPr lang="en-US" altLang="en-US" sz="2145" b="1" dirty="0">
                <a:latin typeface="Calibri" panose="020F0502020204030204" pitchFamily="34" charset="0"/>
                <a:ea typeface="ＭＳ Ｐゴシック" panose="020B0600070205080204" pitchFamily="34" charset="-128"/>
              </a:rPr>
            </a:br>
            <a:r>
              <a:rPr lang="en-US" altLang="en-US" sz="3900" baseline="30000" dirty="0">
                <a:latin typeface="Calibri" panose="020F0502020204030204" pitchFamily="34" charset="0"/>
                <a:ea typeface="ＭＳ Ｐゴシック" panose="020B0600070205080204" pitchFamily="34" charset="-128"/>
              </a:rPr>
              <a:t>1</a:t>
            </a:r>
            <a:r>
              <a:rPr lang="en-US" altLang="en-US" sz="3900" dirty="0">
                <a:latin typeface="Calibri" panose="020F0502020204030204" pitchFamily="34" charset="0"/>
                <a:ea typeface="ＭＳ Ｐゴシック" panose="020B0600070205080204" pitchFamily="34" charset="-128"/>
              </a:rPr>
              <a:t>Saint Michael’s Medical Center, Department of Pharmacy Services, Newark, NJ</a:t>
            </a:r>
            <a:br>
              <a:rPr lang="en-US" altLang="en-US" sz="3900" dirty="0">
                <a:latin typeface="Calibri" panose="020F0502020204030204" pitchFamily="34" charset="0"/>
                <a:ea typeface="ＭＳ Ｐゴシック" panose="020B0600070205080204" pitchFamily="34" charset="-128"/>
              </a:rPr>
            </a:br>
            <a:r>
              <a:rPr lang="en-US" altLang="en-US" sz="3900" baseline="30000" dirty="0">
                <a:latin typeface="Calibri" panose="020F0502020204030204" pitchFamily="34" charset="0"/>
                <a:ea typeface="ＭＳ Ｐゴシック" panose="020B0600070205080204" pitchFamily="34" charset="-128"/>
              </a:rPr>
              <a:t>2</a:t>
            </a:r>
            <a:r>
              <a:rPr lang="en-US" altLang="en-US" sz="3900" dirty="0">
                <a:latin typeface="Calibri" panose="020F0502020204030204" pitchFamily="34" charset="0"/>
                <a:ea typeface="ＭＳ Ｐゴシック" panose="020B0600070205080204" pitchFamily="34" charset="-128"/>
              </a:rPr>
              <a:t>Saint Michael’s Medical Center, Department of Research, Newark NJ</a:t>
            </a:r>
            <a:br>
              <a:rPr lang="en-US" altLang="en-US" sz="3900" dirty="0">
                <a:latin typeface="Calibri" panose="020F0502020204030204" pitchFamily="34" charset="0"/>
                <a:ea typeface="ＭＳ Ｐゴシック" panose="020B0600070205080204" pitchFamily="34" charset="-128"/>
              </a:rPr>
            </a:br>
            <a:r>
              <a:rPr lang="en-US" altLang="en-US" sz="3900" baseline="30000" dirty="0">
                <a:latin typeface="Calibri" panose="020F0502020204030204" pitchFamily="34" charset="0"/>
                <a:ea typeface="ＭＳ Ｐゴシック" panose="020B0600070205080204" pitchFamily="34" charset="-128"/>
              </a:rPr>
              <a:t>3</a:t>
            </a:r>
            <a:r>
              <a:rPr lang="en-US" altLang="en-US" sz="3900" dirty="0">
                <a:latin typeface="Calibri" panose="020F0502020204030204" pitchFamily="34" charset="0"/>
                <a:ea typeface="ＭＳ Ｐゴシック" panose="020B0600070205080204" pitchFamily="34" charset="-128"/>
              </a:rPr>
              <a:t>Saint Michael’s Medical Center, Medical Education Department, Newark NJ</a:t>
            </a:r>
            <a:br>
              <a:rPr lang="en-US" altLang="en-US" sz="3900" dirty="0">
                <a:latin typeface="Calibri" panose="020F0502020204030204" pitchFamily="34" charset="0"/>
                <a:ea typeface="ＭＳ Ｐゴシック" panose="020B0600070205080204" pitchFamily="34" charset="-128"/>
              </a:rPr>
            </a:br>
            <a:r>
              <a:rPr lang="en-US" altLang="en-US" sz="3900" baseline="30000" dirty="0">
                <a:latin typeface="Calibri" panose="020F0502020204030204" pitchFamily="34" charset="0"/>
                <a:ea typeface="ＭＳ Ｐゴシック" panose="020B0600070205080204" pitchFamily="34" charset="-128"/>
              </a:rPr>
              <a:t>4</a:t>
            </a:r>
            <a:r>
              <a:rPr lang="en-US" altLang="en-US" sz="3900" dirty="0">
                <a:latin typeface="Calibri" panose="020F0502020204030204" pitchFamily="34" charset="0"/>
                <a:ea typeface="ＭＳ Ｐゴシック" panose="020B0600070205080204" pitchFamily="34" charset="-128"/>
              </a:rPr>
              <a:t>Saint Michael’s Medical Center, Division of Infectious Diseases, Newark, NJ</a:t>
            </a:r>
            <a:br>
              <a:rPr lang="en-US" altLang="en-US" sz="4204" b="1" dirty="0">
                <a:latin typeface="Arial" panose="020B0604020202020204" pitchFamily="34" charset="0"/>
                <a:ea typeface="ＭＳ Ｐゴシック" panose="020B0600070205080204" pitchFamily="34" charset="-128"/>
              </a:rPr>
            </a:br>
            <a:endParaRPr lang="en-US" altLang="en-US" sz="3656" dirty="0">
              <a:latin typeface="Arial" panose="020B0604020202020204" pitchFamily="34" charset="0"/>
              <a:ea typeface="ＭＳ Ｐゴシック" panose="020B0600070205080204" pitchFamily="34" charset="-128"/>
            </a:endParaRPr>
          </a:p>
        </p:txBody>
      </p:sp>
      <p:sp>
        <p:nvSpPr>
          <p:cNvPr id="15" name="Rectangle 14"/>
          <p:cNvSpPr/>
          <p:nvPr/>
        </p:nvSpPr>
        <p:spPr>
          <a:xfrm>
            <a:off x="32522319" y="29386538"/>
            <a:ext cx="9803917" cy="2554545"/>
          </a:xfrm>
          <a:prstGeom prst="rect">
            <a:avLst/>
          </a:prstGeom>
        </p:spPr>
        <p:txBody>
          <a:bodyPr wrap="square">
            <a:spAutoFit/>
          </a:bodyPr>
          <a:lstStyle/>
          <a:p>
            <a:pPr eaLnBrk="1" hangingPunct="1"/>
            <a:r>
              <a:rPr lang="en-US" altLang="en-US" sz="2000" dirty="0">
                <a:latin typeface="Calibri" panose="020F0502020204030204" pitchFamily="34" charset="0"/>
                <a:ea typeface="ＭＳ Ｐゴシック" panose="020B0600070205080204" pitchFamily="34" charset="-128"/>
              </a:rPr>
              <a:t>Authors of this presentation have the following to disclose concerning possible financial or personal relationships with commercial entities that may have a direct or indirect interest in the subject matter of this presentation: Kayla M. Natali-nothing to disclose; James Fallon- nothing to disclose; Dante </a:t>
            </a:r>
            <a:r>
              <a:rPr lang="en-US" altLang="en-US" sz="2000" dirty="0" err="1">
                <a:latin typeface="Calibri" panose="020F0502020204030204" pitchFamily="34" charset="0"/>
                <a:ea typeface="ＭＳ Ｐゴシック" panose="020B0600070205080204" pitchFamily="34" charset="-128"/>
              </a:rPr>
              <a:t>Puntiel</a:t>
            </a:r>
            <a:r>
              <a:rPr lang="en-US" altLang="en-US" sz="2000" dirty="0">
                <a:latin typeface="Calibri" panose="020F0502020204030204" pitchFamily="34" charset="0"/>
                <a:ea typeface="ＭＳ Ｐゴシック" panose="020B0600070205080204" pitchFamily="34" charset="-128"/>
              </a:rPr>
              <a:t>-nothing to disclose; Marina </a:t>
            </a:r>
            <a:r>
              <a:rPr lang="en-US" altLang="en-US" sz="2000" dirty="0" err="1">
                <a:latin typeface="Calibri" panose="020F0502020204030204" pitchFamily="34" charset="0"/>
                <a:ea typeface="ＭＳ Ｐゴシック" panose="020B0600070205080204" pitchFamily="34" charset="-128"/>
              </a:rPr>
              <a:t>Metrus</a:t>
            </a:r>
            <a:r>
              <a:rPr lang="en-US" altLang="en-US" sz="2000" dirty="0">
                <a:latin typeface="Calibri" panose="020F0502020204030204" pitchFamily="34" charset="0"/>
                <a:ea typeface="ＭＳ Ｐゴシック" panose="020B0600070205080204" pitchFamily="34" charset="-128"/>
              </a:rPr>
              <a:t>-nothing to disclose; </a:t>
            </a:r>
            <a:r>
              <a:rPr lang="en-US" altLang="en-US" sz="2000" dirty="0" err="1">
                <a:latin typeface="Calibri" panose="020F0502020204030204" pitchFamily="34" charset="0"/>
                <a:ea typeface="ＭＳ Ｐゴシック" panose="020B0600070205080204" pitchFamily="34" charset="-128"/>
              </a:rPr>
              <a:t>Ammer</a:t>
            </a:r>
            <a:r>
              <a:rPr lang="en-US" altLang="en-US" sz="2000" dirty="0">
                <a:latin typeface="Calibri" panose="020F0502020204030204" pitchFamily="34" charset="0"/>
                <a:ea typeface="ＭＳ Ｐゴシック" panose="020B0600070205080204" pitchFamily="34" charset="-128"/>
              </a:rPr>
              <a:t> Al-</a:t>
            </a:r>
            <a:r>
              <a:rPr lang="en-US" altLang="en-US" sz="2000" dirty="0" err="1">
                <a:latin typeface="Calibri" panose="020F0502020204030204" pitchFamily="34" charset="0"/>
                <a:ea typeface="ＭＳ Ｐゴシック" panose="020B0600070205080204" pitchFamily="34" charset="-128"/>
              </a:rPr>
              <a:t>Dairi</a:t>
            </a:r>
            <a:r>
              <a:rPr lang="en-US" altLang="en-US" sz="2000" dirty="0">
                <a:latin typeface="Calibri" panose="020F0502020204030204" pitchFamily="34" charset="0"/>
                <a:ea typeface="ＭＳ Ｐゴシック" panose="020B0600070205080204" pitchFamily="34" charset="-128"/>
              </a:rPr>
              <a:t>-nothing to disclose; Chandra </a:t>
            </a:r>
            <a:r>
              <a:rPr lang="en-US" altLang="en-US" sz="2000" dirty="0" err="1">
                <a:latin typeface="Calibri" panose="020F0502020204030204" pitchFamily="34" charset="0"/>
                <a:ea typeface="ＭＳ Ｐゴシック" panose="020B0600070205080204" pitchFamily="34" charset="-128"/>
              </a:rPr>
              <a:t>Abirami</a:t>
            </a:r>
            <a:r>
              <a:rPr lang="en-US" altLang="en-US" sz="2000" dirty="0">
                <a:latin typeface="Calibri" panose="020F0502020204030204" pitchFamily="34" charset="0"/>
                <a:ea typeface="ＭＳ Ｐゴシック" panose="020B0600070205080204" pitchFamily="34" charset="-128"/>
              </a:rPr>
              <a:t> </a:t>
            </a:r>
            <a:r>
              <a:rPr lang="en-US" altLang="en-US" sz="2000" dirty="0" err="1">
                <a:latin typeface="Calibri" panose="020F0502020204030204" pitchFamily="34" charset="0"/>
                <a:ea typeface="ＭＳ Ｐゴシック" panose="020B0600070205080204" pitchFamily="34" charset="-128"/>
              </a:rPr>
              <a:t>Balasubramaniapandian</a:t>
            </a:r>
            <a:r>
              <a:rPr lang="en-US" altLang="en-US" sz="2000" dirty="0">
                <a:latin typeface="Calibri" panose="020F0502020204030204" pitchFamily="34" charset="0"/>
                <a:ea typeface="ＭＳ Ｐゴシック" panose="020B0600070205080204" pitchFamily="34" charset="-128"/>
              </a:rPr>
              <a:t>-nothing to disclose; Jihad Slim- Speaker’s bureau, advisor, and received research grants from Gilead Sciences, Inc., AbbVie Inc., Merck &amp; Co., Inc., </a:t>
            </a:r>
            <a:r>
              <a:rPr lang="en-US" altLang="en-US" sz="2000" dirty="0" err="1">
                <a:latin typeface="Calibri" panose="020F0502020204030204" pitchFamily="34" charset="0"/>
                <a:ea typeface="ＭＳ Ｐゴシック" panose="020B0600070205080204" pitchFamily="34" charset="-128"/>
              </a:rPr>
              <a:t>Viiv</a:t>
            </a:r>
            <a:r>
              <a:rPr lang="en-US" altLang="en-US" sz="2000" dirty="0">
                <a:latin typeface="Calibri" panose="020F0502020204030204" pitchFamily="34" charset="0"/>
                <a:ea typeface="ＭＳ Ｐゴシック" panose="020B0600070205080204" pitchFamily="34" charset="-128"/>
              </a:rPr>
              <a:t> Healthcare Limited, and Janssen Pharmaceuticals, Inc. </a:t>
            </a:r>
          </a:p>
        </p:txBody>
      </p:sp>
      <p:sp>
        <p:nvSpPr>
          <p:cNvPr id="24" name="TextBox 23"/>
          <p:cNvSpPr txBox="1"/>
          <p:nvPr/>
        </p:nvSpPr>
        <p:spPr>
          <a:xfrm>
            <a:off x="213519" y="228600"/>
            <a:ext cx="2488563" cy="842538"/>
          </a:xfrm>
          <a:prstGeom prst="rect">
            <a:avLst/>
          </a:prstGeom>
          <a:noFill/>
        </p:spPr>
        <p:txBody>
          <a:bodyPr wrap="square" rtlCol="0">
            <a:spAutoFit/>
          </a:bodyPr>
          <a:lstStyle/>
          <a:p>
            <a:r>
              <a:rPr lang="en-US" sz="4875" dirty="0"/>
              <a:t>PEB0198</a:t>
            </a:r>
          </a:p>
        </p:txBody>
      </p:sp>
      <p:sp>
        <p:nvSpPr>
          <p:cNvPr id="64" name="Rectangle 5"/>
          <p:cNvSpPr>
            <a:spLocks noChangeArrowheads="1"/>
          </p:cNvSpPr>
          <p:nvPr/>
        </p:nvSpPr>
        <p:spPr bwMode="auto">
          <a:xfrm>
            <a:off x="499860" y="9298577"/>
            <a:ext cx="9803918" cy="7770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7188" indent="-357188" defTabSz="1879600">
              <a:spcBef>
                <a:spcPct val="20000"/>
              </a:spcBef>
              <a:buFont typeface="Arial" panose="020B0604020202020204" pitchFamily="34" charset="0"/>
              <a:buChar char="•"/>
              <a:defRPr sz="13100">
                <a:solidFill>
                  <a:schemeClr val="tx1"/>
                </a:solidFill>
                <a:latin typeface="Arial Unicode MS" panose="020B0604020202020204" pitchFamily="34" charset="-128"/>
                <a:ea typeface="ＭＳ Ｐゴシック" panose="020B0600070205080204" pitchFamily="34" charset="-128"/>
                <a:cs typeface="Arial Unicode MS" panose="020B0604020202020204" pitchFamily="34" charset="-128"/>
              </a:defRPr>
            </a:lvl1pPr>
            <a:lvl2pPr marL="742950" indent="-285750" defTabSz="1879600">
              <a:spcBef>
                <a:spcPct val="20000"/>
              </a:spcBef>
              <a:buFont typeface="Arial" panose="020B0604020202020204" pitchFamily="34" charset="0"/>
              <a:buChar char="–"/>
              <a:defRPr sz="115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2pPr>
            <a:lvl3pPr marL="1050925" indent="-285750" defTabSz="1879600">
              <a:spcBef>
                <a:spcPct val="20000"/>
              </a:spcBef>
              <a:buFont typeface="Arial" panose="020B0604020202020204" pitchFamily="34" charset="0"/>
              <a:buChar char="•"/>
              <a:defRPr sz="99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3pPr>
            <a:lvl4pPr marL="1600200" indent="-228600" defTabSz="1879600">
              <a:spcBef>
                <a:spcPct val="20000"/>
              </a:spcBef>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4pPr>
            <a:lvl5pPr marL="2057400" indent="-228600" defTabSz="1879600">
              <a:spcBef>
                <a:spcPct val="20000"/>
              </a:spcBef>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5pPr>
            <a:lvl6pPr marL="25146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6pPr>
            <a:lvl7pPr marL="29718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7pPr>
            <a:lvl8pPr marL="34290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8pPr>
            <a:lvl9pPr marL="38862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9pPr>
          </a:lstStyle>
          <a:p>
            <a:pPr>
              <a:lnSpc>
                <a:spcPct val="90000"/>
              </a:lnSpc>
              <a:spcBef>
                <a:spcPts val="914"/>
              </a:spcBef>
              <a:buClr>
                <a:srgbClr val="008080"/>
              </a:buClr>
            </a:pPr>
            <a:r>
              <a:rPr lang="en-US" altLang="ja-JP" sz="3200" dirty="0">
                <a:cs typeface="Arial" panose="020B0604020202020204" pitchFamily="34" charset="0"/>
              </a:rPr>
              <a:t>Antiretroviral therapy (ART) regimens containing </a:t>
            </a:r>
            <a:r>
              <a:rPr lang="en-US" altLang="ja-JP" sz="3200" dirty="0" err="1">
                <a:cs typeface="Arial" panose="020B0604020202020204" pitchFamily="34" charset="0"/>
              </a:rPr>
              <a:t>tenofovir</a:t>
            </a:r>
            <a:r>
              <a:rPr lang="en-US" altLang="ja-JP" sz="3200" dirty="0">
                <a:cs typeface="Arial" panose="020B0604020202020204" pitchFamily="34" charset="0"/>
              </a:rPr>
              <a:t> </a:t>
            </a:r>
            <a:r>
              <a:rPr lang="en-US" altLang="ja-JP" sz="3200" dirty="0" err="1">
                <a:cs typeface="Arial" panose="020B0604020202020204" pitchFamily="34" charset="0"/>
              </a:rPr>
              <a:t>alafenamide</a:t>
            </a:r>
            <a:r>
              <a:rPr lang="en-US" altLang="ja-JP" sz="3200" dirty="0">
                <a:cs typeface="Arial" panose="020B0604020202020204" pitchFamily="34" charset="0"/>
              </a:rPr>
              <a:t> (TAF) have become popular treatment options</a:t>
            </a:r>
            <a:endParaRPr lang="en-US" altLang="ja-JP" sz="3200" dirty="0">
              <a:latin typeface="+mn-lt"/>
              <a:cs typeface="Arial" panose="020B0604020202020204" pitchFamily="34" charset="0"/>
            </a:endParaRPr>
          </a:p>
          <a:p>
            <a:pPr>
              <a:lnSpc>
                <a:spcPct val="90000"/>
              </a:lnSpc>
              <a:spcBef>
                <a:spcPts val="914"/>
              </a:spcBef>
              <a:buClr>
                <a:srgbClr val="008080"/>
              </a:buClr>
            </a:pPr>
            <a:r>
              <a:rPr lang="en-US" altLang="ja-JP" sz="3200" dirty="0">
                <a:latin typeface="+mn-lt"/>
                <a:cs typeface="Arial" panose="020B0604020202020204" pitchFamily="34" charset="0"/>
              </a:rPr>
              <a:t>Obesity, which is associated with comorbid conditions, is becoming one of the most common ailments encountered in PLWH</a:t>
            </a:r>
          </a:p>
          <a:p>
            <a:pPr>
              <a:lnSpc>
                <a:spcPct val="90000"/>
              </a:lnSpc>
              <a:spcBef>
                <a:spcPts val="914"/>
              </a:spcBef>
              <a:buClr>
                <a:srgbClr val="008080"/>
              </a:buClr>
            </a:pPr>
            <a:r>
              <a:rPr lang="en-US" altLang="ja-JP" sz="3200" dirty="0">
                <a:latin typeface="+mn-lt"/>
                <a:cs typeface="Arial" panose="020B0604020202020204" pitchFamily="34" charset="0"/>
              </a:rPr>
              <a:t>Protease inhibitors (PIs) have long been implicated in causing weight gain and other metabolic adverse effects</a:t>
            </a:r>
          </a:p>
          <a:p>
            <a:pPr>
              <a:lnSpc>
                <a:spcPct val="90000"/>
              </a:lnSpc>
              <a:spcBef>
                <a:spcPts val="914"/>
              </a:spcBef>
              <a:buClr>
                <a:srgbClr val="008080"/>
              </a:buClr>
            </a:pPr>
            <a:r>
              <a:rPr lang="en-US" altLang="ja-JP" sz="3200" dirty="0">
                <a:latin typeface="+mn-lt"/>
                <a:cs typeface="Arial" panose="020B0604020202020204" pitchFamily="34" charset="0"/>
              </a:rPr>
              <a:t>The more recent increased use of </a:t>
            </a:r>
            <a:r>
              <a:rPr lang="en-US" altLang="ja-JP" sz="3200" dirty="0">
                <a:cs typeface="Arial" panose="020B0604020202020204" pitchFamily="34" charset="0"/>
              </a:rPr>
              <a:t>integrase strand transfer inhibitors (INIs)</a:t>
            </a:r>
            <a:r>
              <a:rPr lang="en-US" altLang="ja-JP" sz="3200" dirty="0">
                <a:latin typeface="+mn-lt"/>
                <a:cs typeface="Arial" panose="020B0604020202020204" pitchFamily="34" charset="0"/>
              </a:rPr>
              <a:t> has been implicated as an underlying cause for this epidemic</a:t>
            </a:r>
          </a:p>
          <a:p>
            <a:pPr>
              <a:lnSpc>
                <a:spcPct val="90000"/>
              </a:lnSpc>
              <a:spcBef>
                <a:spcPts val="914"/>
              </a:spcBef>
              <a:buClr>
                <a:srgbClr val="008080"/>
              </a:buClr>
            </a:pPr>
            <a:r>
              <a:rPr lang="en-US" altLang="ja-JP" sz="3200" dirty="0">
                <a:latin typeface="+mn-lt"/>
                <a:cs typeface="Arial" panose="020B0604020202020204" pitchFamily="34" charset="0"/>
              </a:rPr>
              <a:t>Some studies have suggested that TAF may contribute to weight gain in PLWH as well</a:t>
            </a:r>
          </a:p>
          <a:p>
            <a:pPr>
              <a:lnSpc>
                <a:spcPct val="90000"/>
              </a:lnSpc>
              <a:spcBef>
                <a:spcPts val="914"/>
              </a:spcBef>
              <a:buClr>
                <a:srgbClr val="008080"/>
              </a:buClr>
            </a:pPr>
            <a:r>
              <a:rPr lang="en-US" altLang="ja-JP" sz="3200" dirty="0">
                <a:latin typeface="+mn-lt"/>
                <a:cs typeface="Arial" panose="020B0604020202020204" pitchFamily="34" charset="0"/>
              </a:rPr>
              <a:t>Most of these studies examined ART naïve patients, however, weight gain in ART-naïve patients often represents a recovering immune system</a:t>
            </a:r>
          </a:p>
          <a:p>
            <a:pPr>
              <a:lnSpc>
                <a:spcPct val="90000"/>
              </a:lnSpc>
              <a:spcBef>
                <a:spcPts val="1794"/>
              </a:spcBef>
              <a:buClr>
                <a:srgbClr val="008080"/>
              </a:buClr>
            </a:pPr>
            <a:endParaRPr lang="en-US" altLang="ja-JP" sz="2194" dirty="0">
              <a:latin typeface="Arial" panose="020B0604020202020204" pitchFamily="34" charset="0"/>
              <a:cs typeface="Arial" panose="020B0604020202020204" pitchFamily="34" charset="0"/>
            </a:endParaRPr>
          </a:p>
        </p:txBody>
      </p:sp>
      <p:sp>
        <p:nvSpPr>
          <p:cNvPr id="2062" name="TextBox 2061"/>
          <p:cNvSpPr txBox="1"/>
          <p:nvPr/>
        </p:nvSpPr>
        <p:spPr>
          <a:xfrm>
            <a:off x="32657347" y="20193000"/>
            <a:ext cx="9747517" cy="2062103"/>
          </a:xfrm>
          <a:prstGeom prst="rect">
            <a:avLst/>
          </a:prstGeom>
          <a:noFill/>
        </p:spPr>
        <p:txBody>
          <a:bodyPr wrap="square" rtlCol="0">
            <a:spAutoFit/>
          </a:bodyPr>
          <a:lstStyle/>
          <a:p>
            <a:r>
              <a:rPr lang="en-US" sz="3200" dirty="0"/>
              <a:t>While weight change was not observed in virologically suppressed patients switched to and from TAF and </a:t>
            </a:r>
            <a:r>
              <a:rPr lang="en-US" sz="3200" dirty="0" err="1"/>
              <a:t>nTAF</a:t>
            </a:r>
            <a:r>
              <a:rPr lang="en-US" sz="3200" dirty="0"/>
              <a:t> regimens, these results require confirmation with prospective, longer term trials</a:t>
            </a:r>
          </a:p>
        </p:txBody>
      </p:sp>
      <p:sp>
        <p:nvSpPr>
          <p:cNvPr id="70" name="Text Box 4736"/>
          <p:cNvSpPr txBox="1">
            <a:spLocks noChangeArrowheads="1"/>
          </p:cNvSpPr>
          <p:nvPr/>
        </p:nvSpPr>
        <p:spPr bwMode="auto">
          <a:xfrm>
            <a:off x="499861" y="8176253"/>
            <a:ext cx="9803917" cy="891547"/>
          </a:xfrm>
          <a:prstGeom prst="rect">
            <a:avLst/>
          </a:prstGeom>
          <a:solidFill>
            <a:schemeClr val="accent1">
              <a:lumMod val="75000"/>
            </a:schemeClr>
          </a:solidFill>
          <a:ln w="76200">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txBody>
          <a:bodyPr lIns="89130" tIns="44566" rIns="89130" bIns="44566"/>
          <a:lstStyle>
            <a:lvl1pPr defTabSz="912813">
              <a:defRPr>
                <a:solidFill>
                  <a:schemeClr val="tx1"/>
                </a:solidFill>
                <a:latin typeface="Arial" panose="020B0604020202020204" pitchFamily="34" charset="0"/>
              </a:defRPr>
            </a:lvl1pPr>
            <a:lvl2pPr marL="460375" defTabSz="912813">
              <a:defRPr>
                <a:solidFill>
                  <a:schemeClr val="tx1"/>
                </a:solidFill>
                <a:latin typeface="Arial" panose="020B0604020202020204" pitchFamily="34" charset="0"/>
              </a:defRPr>
            </a:lvl2pPr>
            <a:lvl3pPr marL="912813" defTabSz="912813">
              <a:defRPr>
                <a:solidFill>
                  <a:schemeClr val="tx1"/>
                </a:solidFill>
                <a:latin typeface="Arial" panose="020B0604020202020204" pitchFamily="34" charset="0"/>
              </a:defRPr>
            </a:lvl3pPr>
            <a:lvl4pPr marL="1373188" defTabSz="912813">
              <a:defRPr>
                <a:solidFill>
                  <a:schemeClr val="tx1"/>
                </a:solidFill>
                <a:latin typeface="Arial" panose="020B0604020202020204" pitchFamily="34" charset="0"/>
              </a:defRPr>
            </a:lvl4pPr>
            <a:lvl5pPr marL="1825625" defTabSz="912813">
              <a:defRPr>
                <a:solidFill>
                  <a:schemeClr val="tx1"/>
                </a:solidFill>
                <a:latin typeface="Arial" panose="020B0604020202020204" pitchFamily="34" charset="0"/>
              </a:defRPr>
            </a:lvl5pPr>
            <a:lvl6pPr marL="2282825" defTabSz="912813" fontAlgn="base">
              <a:spcBef>
                <a:spcPct val="0"/>
              </a:spcBef>
              <a:spcAft>
                <a:spcPct val="0"/>
              </a:spcAft>
              <a:defRPr>
                <a:solidFill>
                  <a:schemeClr val="tx1"/>
                </a:solidFill>
                <a:latin typeface="Arial" panose="020B0604020202020204" pitchFamily="34" charset="0"/>
              </a:defRPr>
            </a:lvl6pPr>
            <a:lvl7pPr marL="2740025" defTabSz="912813" fontAlgn="base">
              <a:spcBef>
                <a:spcPct val="0"/>
              </a:spcBef>
              <a:spcAft>
                <a:spcPct val="0"/>
              </a:spcAft>
              <a:defRPr>
                <a:solidFill>
                  <a:schemeClr val="tx1"/>
                </a:solidFill>
                <a:latin typeface="Arial" panose="020B0604020202020204" pitchFamily="34" charset="0"/>
              </a:defRPr>
            </a:lvl7pPr>
            <a:lvl8pPr marL="3197225" defTabSz="912813" fontAlgn="base">
              <a:spcBef>
                <a:spcPct val="0"/>
              </a:spcBef>
              <a:spcAft>
                <a:spcPct val="0"/>
              </a:spcAft>
              <a:defRPr>
                <a:solidFill>
                  <a:schemeClr val="tx1"/>
                </a:solidFill>
                <a:latin typeface="Arial" panose="020B0604020202020204" pitchFamily="34" charset="0"/>
              </a:defRPr>
            </a:lvl8pPr>
            <a:lvl9pPr marL="3654425" defTabSz="912813" fontAlgn="base">
              <a:spcBef>
                <a:spcPct val="0"/>
              </a:spcBef>
              <a:spcAft>
                <a:spcPct val="0"/>
              </a:spcAft>
              <a:defRPr>
                <a:solidFill>
                  <a:schemeClr val="tx1"/>
                </a:solidFill>
                <a:latin typeface="Arial" panose="020B0604020202020204" pitchFamily="34" charset="0"/>
              </a:defRPr>
            </a:lvl9pPr>
          </a:lstStyle>
          <a:p>
            <a:pPr algn="ctr">
              <a:spcBef>
                <a:spcPct val="50000"/>
              </a:spcBef>
              <a:buFontTx/>
              <a:buNone/>
            </a:pPr>
            <a:r>
              <a:rPr lang="en-US" altLang="en-US" sz="5265" b="1" dirty="0">
                <a:solidFill>
                  <a:schemeClr val="bg1"/>
                </a:solidFill>
                <a:latin typeface="+mn-lt"/>
              </a:rPr>
              <a:t>BACKGROUND</a:t>
            </a:r>
          </a:p>
        </p:txBody>
      </p:sp>
      <p:sp>
        <p:nvSpPr>
          <p:cNvPr id="71" name="Text Box 4735"/>
          <p:cNvSpPr txBox="1">
            <a:spLocks noChangeArrowheads="1"/>
          </p:cNvSpPr>
          <p:nvPr/>
        </p:nvSpPr>
        <p:spPr bwMode="auto">
          <a:xfrm>
            <a:off x="32648892" y="8176253"/>
            <a:ext cx="9803917" cy="891547"/>
          </a:xfrm>
          <a:prstGeom prst="rect">
            <a:avLst/>
          </a:prstGeom>
          <a:solidFill>
            <a:schemeClr val="accent1">
              <a:lumMod val="75000"/>
            </a:schemeClr>
          </a:solidFill>
          <a:ln w="76200">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txBody>
          <a:bodyPr lIns="89130" tIns="44566" rIns="89130" bIns="44566"/>
          <a:lstStyle>
            <a:lvl1pPr defTabSz="912813">
              <a:defRPr>
                <a:solidFill>
                  <a:schemeClr val="tx1"/>
                </a:solidFill>
                <a:latin typeface="Arial" panose="020B0604020202020204" pitchFamily="34" charset="0"/>
              </a:defRPr>
            </a:lvl1pPr>
            <a:lvl2pPr marL="460375" defTabSz="912813">
              <a:defRPr>
                <a:solidFill>
                  <a:schemeClr val="tx1"/>
                </a:solidFill>
                <a:latin typeface="Arial" panose="020B0604020202020204" pitchFamily="34" charset="0"/>
              </a:defRPr>
            </a:lvl2pPr>
            <a:lvl3pPr marL="912813" defTabSz="912813">
              <a:defRPr>
                <a:solidFill>
                  <a:schemeClr val="tx1"/>
                </a:solidFill>
                <a:latin typeface="Arial" panose="020B0604020202020204" pitchFamily="34" charset="0"/>
              </a:defRPr>
            </a:lvl3pPr>
            <a:lvl4pPr marL="1373188" defTabSz="912813">
              <a:defRPr>
                <a:solidFill>
                  <a:schemeClr val="tx1"/>
                </a:solidFill>
                <a:latin typeface="Arial" panose="020B0604020202020204" pitchFamily="34" charset="0"/>
              </a:defRPr>
            </a:lvl4pPr>
            <a:lvl5pPr marL="1825625" defTabSz="912813">
              <a:defRPr>
                <a:solidFill>
                  <a:schemeClr val="tx1"/>
                </a:solidFill>
                <a:latin typeface="Arial" panose="020B0604020202020204" pitchFamily="34" charset="0"/>
              </a:defRPr>
            </a:lvl5pPr>
            <a:lvl6pPr marL="2282825" defTabSz="912813" fontAlgn="base">
              <a:spcBef>
                <a:spcPct val="0"/>
              </a:spcBef>
              <a:spcAft>
                <a:spcPct val="0"/>
              </a:spcAft>
              <a:defRPr>
                <a:solidFill>
                  <a:schemeClr val="tx1"/>
                </a:solidFill>
                <a:latin typeface="Arial" panose="020B0604020202020204" pitchFamily="34" charset="0"/>
              </a:defRPr>
            </a:lvl6pPr>
            <a:lvl7pPr marL="2740025" defTabSz="912813" fontAlgn="base">
              <a:spcBef>
                <a:spcPct val="0"/>
              </a:spcBef>
              <a:spcAft>
                <a:spcPct val="0"/>
              </a:spcAft>
              <a:defRPr>
                <a:solidFill>
                  <a:schemeClr val="tx1"/>
                </a:solidFill>
                <a:latin typeface="Arial" panose="020B0604020202020204" pitchFamily="34" charset="0"/>
              </a:defRPr>
            </a:lvl7pPr>
            <a:lvl8pPr marL="3197225" defTabSz="912813" fontAlgn="base">
              <a:spcBef>
                <a:spcPct val="0"/>
              </a:spcBef>
              <a:spcAft>
                <a:spcPct val="0"/>
              </a:spcAft>
              <a:defRPr>
                <a:solidFill>
                  <a:schemeClr val="tx1"/>
                </a:solidFill>
                <a:latin typeface="Arial" panose="020B0604020202020204" pitchFamily="34" charset="0"/>
              </a:defRPr>
            </a:lvl8pPr>
            <a:lvl9pPr marL="3654425" defTabSz="912813" fontAlgn="base">
              <a:spcBef>
                <a:spcPct val="0"/>
              </a:spcBef>
              <a:spcAft>
                <a:spcPct val="0"/>
              </a:spcAft>
              <a:defRPr>
                <a:solidFill>
                  <a:schemeClr val="tx1"/>
                </a:solidFill>
                <a:latin typeface="Arial" panose="020B0604020202020204" pitchFamily="34" charset="0"/>
              </a:defRPr>
            </a:lvl9pPr>
          </a:lstStyle>
          <a:p>
            <a:pPr algn="ctr">
              <a:spcBef>
                <a:spcPct val="50000"/>
              </a:spcBef>
              <a:buFontTx/>
              <a:buNone/>
            </a:pPr>
            <a:r>
              <a:rPr lang="en-US" altLang="en-US" sz="5265" b="1" dirty="0">
                <a:solidFill>
                  <a:schemeClr val="bg1"/>
                </a:solidFill>
                <a:latin typeface="Calibri" panose="020F0502020204030204" pitchFamily="34" charset="0"/>
                <a:cs typeface="Calibri" panose="020F0502020204030204" pitchFamily="34" charset="0"/>
              </a:rPr>
              <a:t>DISCUSSION</a:t>
            </a:r>
          </a:p>
        </p:txBody>
      </p:sp>
      <p:sp>
        <p:nvSpPr>
          <p:cNvPr id="72" name="Text Box 4735"/>
          <p:cNvSpPr txBox="1">
            <a:spLocks noChangeArrowheads="1"/>
          </p:cNvSpPr>
          <p:nvPr/>
        </p:nvSpPr>
        <p:spPr bwMode="auto">
          <a:xfrm>
            <a:off x="32542637" y="28346400"/>
            <a:ext cx="9803917" cy="891547"/>
          </a:xfrm>
          <a:prstGeom prst="rect">
            <a:avLst/>
          </a:prstGeom>
          <a:solidFill>
            <a:schemeClr val="accent1">
              <a:lumMod val="75000"/>
            </a:schemeClr>
          </a:solidFill>
          <a:ln w="76200">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txBody>
          <a:bodyPr lIns="89130" tIns="44566" rIns="89130" bIns="44566"/>
          <a:lstStyle>
            <a:lvl1pPr defTabSz="912813">
              <a:defRPr>
                <a:solidFill>
                  <a:schemeClr val="tx1"/>
                </a:solidFill>
                <a:latin typeface="Arial" panose="020B0604020202020204" pitchFamily="34" charset="0"/>
              </a:defRPr>
            </a:lvl1pPr>
            <a:lvl2pPr marL="460375" defTabSz="912813">
              <a:defRPr>
                <a:solidFill>
                  <a:schemeClr val="tx1"/>
                </a:solidFill>
                <a:latin typeface="Arial" panose="020B0604020202020204" pitchFamily="34" charset="0"/>
              </a:defRPr>
            </a:lvl2pPr>
            <a:lvl3pPr marL="912813" defTabSz="912813">
              <a:defRPr>
                <a:solidFill>
                  <a:schemeClr val="tx1"/>
                </a:solidFill>
                <a:latin typeface="Arial" panose="020B0604020202020204" pitchFamily="34" charset="0"/>
              </a:defRPr>
            </a:lvl3pPr>
            <a:lvl4pPr marL="1373188" defTabSz="912813">
              <a:defRPr>
                <a:solidFill>
                  <a:schemeClr val="tx1"/>
                </a:solidFill>
                <a:latin typeface="Arial" panose="020B0604020202020204" pitchFamily="34" charset="0"/>
              </a:defRPr>
            </a:lvl4pPr>
            <a:lvl5pPr marL="1825625" defTabSz="912813">
              <a:defRPr>
                <a:solidFill>
                  <a:schemeClr val="tx1"/>
                </a:solidFill>
                <a:latin typeface="Arial" panose="020B0604020202020204" pitchFamily="34" charset="0"/>
              </a:defRPr>
            </a:lvl5pPr>
            <a:lvl6pPr marL="2282825" defTabSz="912813" fontAlgn="base">
              <a:spcBef>
                <a:spcPct val="0"/>
              </a:spcBef>
              <a:spcAft>
                <a:spcPct val="0"/>
              </a:spcAft>
              <a:defRPr>
                <a:solidFill>
                  <a:schemeClr val="tx1"/>
                </a:solidFill>
                <a:latin typeface="Arial" panose="020B0604020202020204" pitchFamily="34" charset="0"/>
              </a:defRPr>
            </a:lvl6pPr>
            <a:lvl7pPr marL="2740025" defTabSz="912813" fontAlgn="base">
              <a:spcBef>
                <a:spcPct val="0"/>
              </a:spcBef>
              <a:spcAft>
                <a:spcPct val="0"/>
              </a:spcAft>
              <a:defRPr>
                <a:solidFill>
                  <a:schemeClr val="tx1"/>
                </a:solidFill>
                <a:latin typeface="Arial" panose="020B0604020202020204" pitchFamily="34" charset="0"/>
              </a:defRPr>
            </a:lvl7pPr>
            <a:lvl8pPr marL="3197225" defTabSz="912813" fontAlgn="base">
              <a:spcBef>
                <a:spcPct val="0"/>
              </a:spcBef>
              <a:spcAft>
                <a:spcPct val="0"/>
              </a:spcAft>
              <a:defRPr>
                <a:solidFill>
                  <a:schemeClr val="tx1"/>
                </a:solidFill>
                <a:latin typeface="Arial" panose="020B0604020202020204" pitchFamily="34" charset="0"/>
              </a:defRPr>
            </a:lvl8pPr>
            <a:lvl9pPr marL="3654425" defTabSz="912813" fontAlgn="base">
              <a:spcBef>
                <a:spcPct val="0"/>
              </a:spcBef>
              <a:spcAft>
                <a:spcPct val="0"/>
              </a:spcAft>
              <a:defRPr>
                <a:solidFill>
                  <a:schemeClr val="tx1"/>
                </a:solidFill>
                <a:latin typeface="Arial" panose="020B0604020202020204" pitchFamily="34" charset="0"/>
              </a:defRPr>
            </a:lvl9pPr>
          </a:lstStyle>
          <a:p>
            <a:pPr algn="ctr">
              <a:spcBef>
                <a:spcPct val="50000"/>
              </a:spcBef>
              <a:buFontTx/>
              <a:buNone/>
            </a:pPr>
            <a:r>
              <a:rPr lang="en-US" altLang="en-US" sz="5265" b="1" dirty="0">
                <a:solidFill>
                  <a:schemeClr val="bg1"/>
                </a:solidFill>
                <a:latin typeface="Calibri" panose="020F0502020204030204" pitchFamily="34" charset="0"/>
                <a:cs typeface="Calibri" panose="020F0502020204030204" pitchFamily="34" charset="0"/>
              </a:rPr>
              <a:t>DISCLOSURES</a:t>
            </a:r>
          </a:p>
        </p:txBody>
      </p:sp>
      <p:sp>
        <p:nvSpPr>
          <p:cNvPr id="73" name="Text Box 4735"/>
          <p:cNvSpPr txBox="1">
            <a:spLocks noChangeArrowheads="1"/>
          </p:cNvSpPr>
          <p:nvPr/>
        </p:nvSpPr>
        <p:spPr bwMode="auto">
          <a:xfrm>
            <a:off x="32600946" y="19126200"/>
            <a:ext cx="9803917" cy="891547"/>
          </a:xfrm>
          <a:prstGeom prst="rect">
            <a:avLst/>
          </a:prstGeom>
          <a:solidFill>
            <a:schemeClr val="accent1">
              <a:lumMod val="75000"/>
            </a:schemeClr>
          </a:solidFill>
          <a:ln w="76200">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txBody>
          <a:bodyPr lIns="89130" tIns="44566" rIns="89130" bIns="44566"/>
          <a:lstStyle>
            <a:lvl1pPr defTabSz="912813">
              <a:defRPr>
                <a:solidFill>
                  <a:schemeClr val="tx1"/>
                </a:solidFill>
                <a:latin typeface="Arial" panose="020B0604020202020204" pitchFamily="34" charset="0"/>
              </a:defRPr>
            </a:lvl1pPr>
            <a:lvl2pPr marL="460375" defTabSz="912813">
              <a:defRPr>
                <a:solidFill>
                  <a:schemeClr val="tx1"/>
                </a:solidFill>
                <a:latin typeface="Arial" panose="020B0604020202020204" pitchFamily="34" charset="0"/>
              </a:defRPr>
            </a:lvl2pPr>
            <a:lvl3pPr marL="912813" defTabSz="912813">
              <a:defRPr>
                <a:solidFill>
                  <a:schemeClr val="tx1"/>
                </a:solidFill>
                <a:latin typeface="Arial" panose="020B0604020202020204" pitchFamily="34" charset="0"/>
              </a:defRPr>
            </a:lvl3pPr>
            <a:lvl4pPr marL="1373188" defTabSz="912813">
              <a:defRPr>
                <a:solidFill>
                  <a:schemeClr val="tx1"/>
                </a:solidFill>
                <a:latin typeface="Arial" panose="020B0604020202020204" pitchFamily="34" charset="0"/>
              </a:defRPr>
            </a:lvl4pPr>
            <a:lvl5pPr marL="1825625" defTabSz="912813">
              <a:defRPr>
                <a:solidFill>
                  <a:schemeClr val="tx1"/>
                </a:solidFill>
                <a:latin typeface="Arial" panose="020B0604020202020204" pitchFamily="34" charset="0"/>
              </a:defRPr>
            </a:lvl5pPr>
            <a:lvl6pPr marL="2282825" defTabSz="912813" fontAlgn="base">
              <a:spcBef>
                <a:spcPct val="0"/>
              </a:spcBef>
              <a:spcAft>
                <a:spcPct val="0"/>
              </a:spcAft>
              <a:defRPr>
                <a:solidFill>
                  <a:schemeClr val="tx1"/>
                </a:solidFill>
                <a:latin typeface="Arial" panose="020B0604020202020204" pitchFamily="34" charset="0"/>
              </a:defRPr>
            </a:lvl6pPr>
            <a:lvl7pPr marL="2740025" defTabSz="912813" fontAlgn="base">
              <a:spcBef>
                <a:spcPct val="0"/>
              </a:spcBef>
              <a:spcAft>
                <a:spcPct val="0"/>
              </a:spcAft>
              <a:defRPr>
                <a:solidFill>
                  <a:schemeClr val="tx1"/>
                </a:solidFill>
                <a:latin typeface="Arial" panose="020B0604020202020204" pitchFamily="34" charset="0"/>
              </a:defRPr>
            </a:lvl7pPr>
            <a:lvl8pPr marL="3197225" defTabSz="912813" fontAlgn="base">
              <a:spcBef>
                <a:spcPct val="0"/>
              </a:spcBef>
              <a:spcAft>
                <a:spcPct val="0"/>
              </a:spcAft>
              <a:defRPr>
                <a:solidFill>
                  <a:schemeClr val="tx1"/>
                </a:solidFill>
                <a:latin typeface="Arial" panose="020B0604020202020204" pitchFamily="34" charset="0"/>
              </a:defRPr>
            </a:lvl8pPr>
            <a:lvl9pPr marL="3654425" defTabSz="912813" fontAlgn="base">
              <a:spcBef>
                <a:spcPct val="0"/>
              </a:spcBef>
              <a:spcAft>
                <a:spcPct val="0"/>
              </a:spcAft>
              <a:defRPr>
                <a:solidFill>
                  <a:schemeClr val="tx1"/>
                </a:solidFill>
                <a:latin typeface="Arial" panose="020B0604020202020204" pitchFamily="34" charset="0"/>
              </a:defRPr>
            </a:lvl9pPr>
          </a:lstStyle>
          <a:p>
            <a:pPr algn="ctr">
              <a:spcBef>
                <a:spcPct val="50000"/>
              </a:spcBef>
              <a:buFontTx/>
              <a:buNone/>
            </a:pPr>
            <a:r>
              <a:rPr lang="en-US" altLang="en-US" sz="5265" b="1" dirty="0">
                <a:solidFill>
                  <a:schemeClr val="bg1"/>
                </a:solidFill>
                <a:latin typeface="Calibri" panose="020F0502020204030204" pitchFamily="34" charset="0"/>
                <a:cs typeface="Calibri" panose="020F0502020204030204" pitchFamily="34" charset="0"/>
              </a:rPr>
              <a:t>CONCLUSION</a:t>
            </a:r>
          </a:p>
        </p:txBody>
      </p:sp>
      <p:sp>
        <p:nvSpPr>
          <p:cNvPr id="74" name="Text Box 4736"/>
          <p:cNvSpPr txBox="1">
            <a:spLocks noChangeArrowheads="1"/>
          </p:cNvSpPr>
          <p:nvPr/>
        </p:nvSpPr>
        <p:spPr bwMode="auto">
          <a:xfrm>
            <a:off x="10925489" y="8178083"/>
            <a:ext cx="20899608" cy="891547"/>
          </a:xfrm>
          <a:prstGeom prst="rect">
            <a:avLst/>
          </a:prstGeom>
          <a:solidFill>
            <a:schemeClr val="accent1">
              <a:lumMod val="75000"/>
            </a:schemeClr>
          </a:solidFill>
          <a:ln w="76200">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txBody>
          <a:bodyPr lIns="89130" tIns="44566" rIns="89130" bIns="44566"/>
          <a:lstStyle>
            <a:lvl1pPr defTabSz="912813">
              <a:defRPr>
                <a:solidFill>
                  <a:schemeClr val="tx1"/>
                </a:solidFill>
                <a:latin typeface="Arial" panose="020B0604020202020204" pitchFamily="34" charset="0"/>
              </a:defRPr>
            </a:lvl1pPr>
            <a:lvl2pPr marL="460375" defTabSz="912813">
              <a:defRPr>
                <a:solidFill>
                  <a:schemeClr val="tx1"/>
                </a:solidFill>
                <a:latin typeface="Arial" panose="020B0604020202020204" pitchFamily="34" charset="0"/>
              </a:defRPr>
            </a:lvl2pPr>
            <a:lvl3pPr marL="912813" defTabSz="912813">
              <a:defRPr>
                <a:solidFill>
                  <a:schemeClr val="tx1"/>
                </a:solidFill>
                <a:latin typeface="Arial" panose="020B0604020202020204" pitchFamily="34" charset="0"/>
              </a:defRPr>
            </a:lvl3pPr>
            <a:lvl4pPr marL="1373188" defTabSz="912813">
              <a:defRPr>
                <a:solidFill>
                  <a:schemeClr val="tx1"/>
                </a:solidFill>
                <a:latin typeface="Arial" panose="020B0604020202020204" pitchFamily="34" charset="0"/>
              </a:defRPr>
            </a:lvl4pPr>
            <a:lvl5pPr marL="1825625" defTabSz="912813">
              <a:defRPr>
                <a:solidFill>
                  <a:schemeClr val="tx1"/>
                </a:solidFill>
                <a:latin typeface="Arial" panose="020B0604020202020204" pitchFamily="34" charset="0"/>
              </a:defRPr>
            </a:lvl5pPr>
            <a:lvl6pPr marL="2282825" defTabSz="912813" fontAlgn="base">
              <a:spcBef>
                <a:spcPct val="0"/>
              </a:spcBef>
              <a:spcAft>
                <a:spcPct val="0"/>
              </a:spcAft>
              <a:defRPr>
                <a:solidFill>
                  <a:schemeClr val="tx1"/>
                </a:solidFill>
                <a:latin typeface="Arial" panose="020B0604020202020204" pitchFamily="34" charset="0"/>
              </a:defRPr>
            </a:lvl6pPr>
            <a:lvl7pPr marL="2740025" defTabSz="912813" fontAlgn="base">
              <a:spcBef>
                <a:spcPct val="0"/>
              </a:spcBef>
              <a:spcAft>
                <a:spcPct val="0"/>
              </a:spcAft>
              <a:defRPr>
                <a:solidFill>
                  <a:schemeClr val="tx1"/>
                </a:solidFill>
                <a:latin typeface="Arial" panose="020B0604020202020204" pitchFamily="34" charset="0"/>
              </a:defRPr>
            </a:lvl7pPr>
            <a:lvl8pPr marL="3197225" defTabSz="912813" fontAlgn="base">
              <a:spcBef>
                <a:spcPct val="0"/>
              </a:spcBef>
              <a:spcAft>
                <a:spcPct val="0"/>
              </a:spcAft>
              <a:defRPr>
                <a:solidFill>
                  <a:schemeClr val="tx1"/>
                </a:solidFill>
                <a:latin typeface="Arial" panose="020B0604020202020204" pitchFamily="34" charset="0"/>
              </a:defRPr>
            </a:lvl8pPr>
            <a:lvl9pPr marL="3654425" defTabSz="912813" fontAlgn="base">
              <a:spcBef>
                <a:spcPct val="0"/>
              </a:spcBef>
              <a:spcAft>
                <a:spcPct val="0"/>
              </a:spcAft>
              <a:defRPr>
                <a:solidFill>
                  <a:schemeClr val="tx1"/>
                </a:solidFill>
                <a:latin typeface="Arial" panose="020B0604020202020204" pitchFamily="34" charset="0"/>
              </a:defRPr>
            </a:lvl9pPr>
          </a:lstStyle>
          <a:p>
            <a:pPr algn="ctr">
              <a:spcBef>
                <a:spcPct val="50000"/>
              </a:spcBef>
              <a:buFontTx/>
              <a:buNone/>
            </a:pPr>
            <a:r>
              <a:rPr lang="en-US" altLang="en-US" sz="5265" b="1" dirty="0">
                <a:solidFill>
                  <a:schemeClr val="bg1"/>
                </a:solidFill>
                <a:latin typeface="+mn-lt"/>
              </a:rPr>
              <a:t>RESULTS</a:t>
            </a:r>
          </a:p>
        </p:txBody>
      </p:sp>
      <p:sp>
        <p:nvSpPr>
          <p:cNvPr id="76" name="Rectangle 5"/>
          <p:cNvSpPr>
            <a:spLocks noChangeArrowheads="1"/>
          </p:cNvSpPr>
          <p:nvPr/>
        </p:nvSpPr>
        <p:spPr bwMode="auto">
          <a:xfrm>
            <a:off x="32751833" y="9419040"/>
            <a:ext cx="9653030" cy="9707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7188" indent="-357188" defTabSz="1879600">
              <a:spcBef>
                <a:spcPct val="20000"/>
              </a:spcBef>
              <a:buFont typeface="Arial" panose="020B0604020202020204" pitchFamily="34" charset="0"/>
              <a:buChar char="•"/>
              <a:defRPr sz="13100">
                <a:solidFill>
                  <a:schemeClr val="tx1"/>
                </a:solidFill>
                <a:latin typeface="Arial Unicode MS" panose="020B0604020202020204" pitchFamily="34" charset="-128"/>
                <a:ea typeface="ＭＳ Ｐゴシック" panose="020B0600070205080204" pitchFamily="34" charset="-128"/>
                <a:cs typeface="Arial Unicode MS" panose="020B0604020202020204" pitchFamily="34" charset="-128"/>
              </a:defRPr>
            </a:lvl1pPr>
            <a:lvl2pPr marL="742950" indent="-285750" defTabSz="1879600">
              <a:spcBef>
                <a:spcPct val="20000"/>
              </a:spcBef>
              <a:buFont typeface="Arial" panose="020B0604020202020204" pitchFamily="34" charset="0"/>
              <a:buChar char="–"/>
              <a:defRPr sz="115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2pPr>
            <a:lvl3pPr marL="1050925" indent="-285750" defTabSz="1879600">
              <a:spcBef>
                <a:spcPct val="20000"/>
              </a:spcBef>
              <a:buFont typeface="Arial" panose="020B0604020202020204" pitchFamily="34" charset="0"/>
              <a:buChar char="•"/>
              <a:defRPr sz="99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3pPr>
            <a:lvl4pPr marL="1600200" indent="-228600" defTabSz="1879600">
              <a:spcBef>
                <a:spcPct val="20000"/>
              </a:spcBef>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4pPr>
            <a:lvl5pPr marL="2057400" indent="-228600" defTabSz="1879600">
              <a:spcBef>
                <a:spcPct val="20000"/>
              </a:spcBef>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5pPr>
            <a:lvl6pPr marL="25146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6pPr>
            <a:lvl7pPr marL="29718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7pPr>
            <a:lvl8pPr marL="34290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8pPr>
            <a:lvl9pPr marL="38862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9pPr>
          </a:lstStyle>
          <a:p>
            <a:pPr>
              <a:lnSpc>
                <a:spcPct val="90000"/>
              </a:lnSpc>
              <a:spcBef>
                <a:spcPts val="914"/>
              </a:spcBef>
              <a:buClr>
                <a:srgbClr val="008080"/>
              </a:buClr>
            </a:pPr>
            <a:r>
              <a:rPr lang="en-US" sz="3200" dirty="0">
                <a:latin typeface="+mn-lt"/>
              </a:rPr>
              <a:t>For all four groups, the majority of the switches were to INI-based regimens followed by 2-drug NRTI-sparing regimens</a:t>
            </a:r>
          </a:p>
          <a:p>
            <a:pPr>
              <a:lnSpc>
                <a:spcPct val="90000"/>
              </a:lnSpc>
              <a:spcBef>
                <a:spcPts val="914"/>
              </a:spcBef>
              <a:buClr>
                <a:srgbClr val="008080"/>
              </a:buClr>
            </a:pPr>
            <a:r>
              <a:rPr lang="en-US" sz="3200" dirty="0">
                <a:latin typeface="+mn-lt"/>
              </a:rPr>
              <a:t>This is due to the growing literature supporting the efficacy, safety, and better tolerability of these regimens which is important in this aging population</a:t>
            </a:r>
          </a:p>
          <a:p>
            <a:pPr>
              <a:lnSpc>
                <a:spcPct val="90000"/>
              </a:lnSpc>
              <a:spcBef>
                <a:spcPts val="914"/>
              </a:spcBef>
              <a:buClr>
                <a:srgbClr val="008080"/>
              </a:buClr>
            </a:pPr>
            <a:r>
              <a:rPr lang="en-US" sz="3200" dirty="0">
                <a:latin typeface="+mn-lt"/>
              </a:rPr>
              <a:t>The majority of switches in Group 1 date back and were switches to the fixed dose combination tablet RPV/FTC/TDF or INIs plus FTC/TDF</a:t>
            </a:r>
          </a:p>
          <a:p>
            <a:pPr>
              <a:lnSpc>
                <a:spcPct val="90000"/>
              </a:lnSpc>
              <a:spcBef>
                <a:spcPts val="914"/>
              </a:spcBef>
              <a:buClr>
                <a:srgbClr val="008080"/>
              </a:buClr>
            </a:pPr>
            <a:r>
              <a:rPr lang="en-US" sz="3200" dirty="0">
                <a:latin typeface="+mn-lt"/>
              </a:rPr>
              <a:t>Most of the switches for Group 2 and 3 were to EVG/C/FTC/TAF, B/F/TAF, or DTG plus FTC/TAF</a:t>
            </a:r>
          </a:p>
          <a:p>
            <a:pPr>
              <a:lnSpc>
                <a:spcPct val="90000"/>
              </a:lnSpc>
              <a:spcBef>
                <a:spcPts val="914"/>
              </a:spcBef>
              <a:buClr>
                <a:srgbClr val="008080"/>
              </a:buClr>
            </a:pPr>
            <a:r>
              <a:rPr lang="en-US" sz="3200" dirty="0">
                <a:latin typeface="+mn-lt"/>
              </a:rPr>
              <a:t>Few switches in Group 4 were noted and is not surprising due adverse effects associated with TDF</a:t>
            </a:r>
          </a:p>
          <a:p>
            <a:pPr>
              <a:lnSpc>
                <a:spcPct val="90000"/>
              </a:lnSpc>
              <a:spcBef>
                <a:spcPts val="914"/>
              </a:spcBef>
              <a:buClr>
                <a:srgbClr val="008080"/>
              </a:buClr>
            </a:pPr>
            <a:r>
              <a:rPr lang="en-US" sz="3200" dirty="0">
                <a:latin typeface="+mn-lt"/>
              </a:rPr>
              <a:t>While our study is limited to small sample size and the backbone of the regimen was not taken into consideration, the results are reassuring</a:t>
            </a:r>
          </a:p>
          <a:p>
            <a:pPr>
              <a:lnSpc>
                <a:spcPct val="90000"/>
              </a:lnSpc>
              <a:spcBef>
                <a:spcPts val="914"/>
              </a:spcBef>
              <a:buClr>
                <a:srgbClr val="008080"/>
              </a:buClr>
            </a:pPr>
            <a:r>
              <a:rPr lang="en-US" sz="3200" dirty="0">
                <a:latin typeface="+mn-lt"/>
              </a:rPr>
              <a:t>PLWH who are virologically suppressed on a </a:t>
            </a:r>
            <a:r>
              <a:rPr lang="en-US" sz="3200" dirty="0" err="1">
                <a:latin typeface="+mn-lt"/>
              </a:rPr>
              <a:t>nTAF</a:t>
            </a:r>
            <a:r>
              <a:rPr lang="en-US" sz="3200" dirty="0">
                <a:latin typeface="+mn-lt"/>
              </a:rPr>
              <a:t> regimen did not gain weight after switching to a TAF containing regimen, as well as those who switched from TAF to </a:t>
            </a:r>
            <a:r>
              <a:rPr lang="en-US" sz="3200" dirty="0" err="1">
                <a:latin typeface="+mn-lt"/>
              </a:rPr>
              <a:t>nTAF</a:t>
            </a:r>
            <a:r>
              <a:rPr lang="en-US" sz="3200" dirty="0">
                <a:latin typeface="+mn-lt"/>
              </a:rPr>
              <a:t> did not lose weight</a:t>
            </a:r>
          </a:p>
        </p:txBody>
      </p:sp>
      <p:sp>
        <p:nvSpPr>
          <p:cNvPr id="78" name="Text Box 4736"/>
          <p:cNvSpPr txBox="1">
            <a:spLocks noChangeArrowheads="1"/>
          </p:cNvSpPr>
          <p:nvPr/>
        </p:nvSpPr>
        <p:spPr bwMode="auto">
          <a:xfrm>
            <a:off x="500706" y="17091653"/>
            <a:ext cx="9803917" cy="891547"/>
          </a:xfrm>
          <a:prstGeom prst="rect">
            <a:avLst/>
          </a:prstGeom>
          <a:solidFill>
            <a:schemeClr val="accent1">
              <a:lumMod val="75000"/>
            </a:schemeClr>
          </a:solidFill>
          <a:ln w="76200">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txBody>
          <a:bodyPr lIns="89130" tIns="44566" rIns="89130" bIns="44566"/>
          <a:lstStyle>
            <a:lvl1pPr defTabSz="912813">
              <a:defRPr>
                <a:solidFill>
                  <a:schemeClr val="tx1"/>
                </a:solidFill>
                <a:latin typeface="Arial" panose="020B0604020202020204" pitchFamily="34" charset="0"/>
              </a:defRPr>
            </a:lvl1pPr>
            <a:lvl2pPr marL="460375" defTabSz="912813">
              <a:defRPr>
                <a:solidFill>
                  <a:schemeClr val="tx1"/>
                </a:solidFill>
                <a:latin typeface="Arial" panose="020B0604020202020204" pitchFamily="34" charset="0"/>
              </a:defRPr>
            </a:lvl2pPr>
            <a:lvl3pPr marL="912813" defTabSz="912813">
              <a:defRPr>
                <a:solidFill>
                  <a:schemeClr val="tx1"/>
                </a:solidFill>
                <a:latin typeface="Arial" panose="020B0604020202020204" pitchFamily="34" charset="0"/>
              </a:defRPr>
            </a:lvl3pPr>
            <a:lvl4pPr marL="1373188" defTabSz="912813">
              <a:defRPr>
                <a:solidFill>
                  <a:schemeClr val="tx1"/>
                </a:solidFill>
                <a:latin typeface="Arial" panose="020B0604020202020204" pitchFamily="34" charset="0"/>
              </a:defRPr>
            </a:lvl4pPr>
            <a:lvl5pPr marL="1825625" defTabSz="912813">
              <a:defRPr>
                <a:solidFill>
                  <a:schemeClr val="tx1"/>
                </a:solidFill>
                <a:latin typeface="Arial" panose="020B0604020202020204" pitchFamily="34" charset="0"/>
              </a:defRPr>
            </a:lvl5pPr>
            <a:lvl6pPr marL="2282825" defTabSz="912813" fontAlgn="base">
              <a:spcBef>
                <a:spcPct val="0"/>
              </a:spcBef>
              <a:spcAft>
                <a:spcPct val="0"/>
              </a:spcAft>
              <a:defRPr>
                <a:solidFill>
                  <a:schemeClr val="tx1"/>
                </a:solidFill>
                <a:latin typeface="Arial" panose="020B0604020202020204" pitchFamily="34" charset="0"/>
              </a:defRPr>
            </a:lvl6pPr>
            <a:lvl7pPr marL="2740025" defTabSz="912813" fontAlgn="base">
              <a:spcBef>
                <a:spcPct val="0"/>
              </a:spcBef>
              <a:spcAft>
                <a:spcPct val="0"/>
              </a:spcAft>
              <a:defRPr>
                <a:solidFill>
                  <a:schemeClr val="tx1"/>
                </a:solidFill>
                <a:latin typeface="Arial" panose="020B0604020202020204" pitchFamily="34" charset="0"/>
              </a:defRPr>
            </a:lvl7pPr>
            <a:lvl8pPr marL="3197225" defTabSz="912813" fontAlgn="base">
              <a:spcBef>
                <a:spcPct val="0"/>
              </a:spcBef>
              <a:spcAft>
                <a:spcPct val="0"/>
              </a:spcAft>
              <a:defRPr>
                <a:solidFill>
                  <a:schemeClr val="tx1"/>
                </a:solidFill>
                <a:latin typeface="Arial" panose="020B0604020202020204" pitchFamily="34" charset="0"/>
              </a:defRPr>
            </a:lvl8pPr>
            <a:lvl9pPr marL="3654425" defTabSz="912813" fontAlgn="base">
              <a:spcBef>
                <a:spcPct val="0"/>
              </a:spcBef>
              <a:spcAft>
                <a:spcPct val="0"/>
              </a:spcAft>
              <a:defRPr>
                <a:solidFill>
                  <a:schemeClr val="tx1"/>
                </a:solidFill>
                <a:latin typeface="Arial" panose="020B0604020202020204" pitchFamily="34" charset="0"/>
              </a:defRPr>
            </a:lvl9pPr>
          </a:lstStyle>
          <a:p>
            <a:pPr algn="ctr">
              <a:spcBef>
                <a:spcPct val="50000"/>
              </a:spcBef>
              <a:buFontTx/>
              <a:buNone/>
            </a:pPr>
            <a:r>
              <a:rPr lang="en-US" altLang="en-US" sz="5265" b="1" dirty="0">
                <a:solidFill>
                  <a:schemeClr val="bg1"/>
                </a:solidFill>
                <a:latin typeface="+mn-lt"/>
              </a:rPr>
              <a:t>PURPOSE</a:t>
            </a:r>
          </a:p>
        </p:txBody>
      </p:sp>
      <p:sp>
        <p:nvSpPr>
          <p:cNvPr id="34" name="Text Box 4735">
            <a:extLst>
              <a:ext uri="{FF2B5EF4-FFF2-40B4-BE49-F238E27FC236}">
                <a16:creationId xmlns:a16="http://schemas.microsoft.com/office/drawing/2014/main" id="{213B658A-99BA-4920-A5B0-7CBCCBB36968}"/>
              </a:ext>
            </a:extLst>
          </p:cNvPr>
          <p:cNvSpPr txBox="1">
            <a:spLocks noChangeArrowheads="1"/>
          </p:cNvSpPr>
          <p:nvPr/>
        </p:nvSpPr>
        <p:spPr bwMode="auto">
          <a:xfrm>
            <a:off x="32604939" y="22402800"/>
            <a:ext cx="9803917" cy="891547"/>
          </a:xfrm>
          <a:prstGeom prst="rect">
            <a:avLst/>
          </a:prstGeom>
          <a:solidFill>
            <a:schemeClr val="accent1">
              <a:lumMod val="75000"/>
            </a:schemeClr>
          </a:solidFill>
          <a:ln w="76200">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txBody>
          <a:bodyPr lIns="89130" tIns="44566" rIns="89130" bIns="44566"/>
          <a:lstStyle>
            <a:lvl1pPr defTabSz="912813">
              <a:defRPr>
                <a:solidFill>
                  <a:schemeClr val="tx1"/>
                </a:solidFill>
                <a:latin typeface="Arial" panose="020B0604020202020204" pitchFamily="34" charset="0"/>
              </a:defRPr>
            </a:lvl1pPr>
            <a:lvl2pPr marL="460375" defTabSz="912813">
              <a:defRPr>
                <a:solidFill>
                  <a:schemeClr val="tx1"/>
                </a:solidFill>
                <a:latin typeface="Arial" panose="020B0604020202020204" pitchFamily="34" charset="0"/>
              </a:defRPr>
            </a:lvl2pPr>
            <a:lvl3pPr marL="912813" defTabSz="912813">
              <a:defRPr>
                <a:solidFill>
                  <a:schemeClr val="tx1"/>
                </a:solidFill>
                <a:latin typeface="Arial" panose="020B0604020202020204" pitchFamily="34" charset="0"/>
              </a:defRPr>
            </a:lvl3pPr>
            <a:lvl4pPr marL="1373188" defTabSz="912813">
              <a:defRPr>
                <a:solidFill>
                  <a:schemeClr val="tx1"/>
                </a:solidFill>
                <a:latin typeface="Arial" panose="020B0604020202020204" pitchFamily="34" charset="0"/>
              </a:defRPr>
            </a:lvl4pPr>
            <a:lvl5pPr marL="1825625" defTabSz="912813">
              <a:defRPr>
                <a:solidFill>
                  <a:schemeClr val="tx1"/>
                </a:solidFill>
                <a:latin typeface="Arial" panose="020B0604020202020204" pitchFamily="34" charset="0"/>
              </a:defRPr>
            </a:lvl5pPr>
            <a:lvl6pPr marL="2282825" defTabSz="912813" fontAlgn="base">
              <a:spcBef>
                <a:spcPct val="0"/>
              </a:spcBef>
              <a:spcAft>
                <a:spcPct val="0"/>
              </a:spcAft>
              <a:defRPr>
                <a:solidFill>
                  <a:schemeClr val="tx1"/>
                </a:solidFill>
                <a:latin typeface="Arial" panose="020B0604020202020204" pitchFamily="34" charset="0"/>
              </a:defRPr>
            </a:lvl6pPr>
            <a:lvl7pPr marL="2740025" defTabSz="912813" fontAlgn="base">
              <a:spcBef>
                <a:spcPct val="0"/>
              </a:spcBef>
              <a:spcAft>
                <a:spcPct val="0"/>
              </a:spcAft>
              <a:defRPr>
                <a:solidFill>
                  <a:schemeClr val="tx1"/>
                </a:solidFill>
                <a:latin typeface="Arial" panose="020B0604020202020204" pitchFamily="34" charset="0"/>
              </a:defRPr>
            </a:lvl7pPr>
            <a:lvl8pPr marL="3197225" defTabSz="912813" fontAlgn="base">
              <a:spcBef>
                <a:spcPct val="0"/>
              </a:spcBef>
              <a:spcAft>
                <a:spcPct val="0"/>
              </a:spcAft>
              <a:defRPr>
                <a:solidFill>
                  <a:schemeClr val="tx1"/>
                </a:solidFill>
                <a:latin typeface="Arial" panose="020B0604020202020204" pitchFamily="34" charset="0"/>
              </a:defRPr>
            </a:lvl8pPr>
            <a:lvl9pPr marL="3654425" defTabSz="912813" fontAlgn="base">
              <a:spcBef>
                <a:spcPct val="0"/>
              </a:spcBef>
              <a:spcAft>
                <a:spcPct val="0"/>
              </a:spcAft>
              <a:defRPr>
                <a:solidFill>
                  <a:schemeClr val="tx1"/>
                </a:solidFill>
                <a:latin typeface="Arial" panose="020B0604020202020204" pitchFamily="34" charset="0"/>
              </a:defRPr>
            </a:lvl9pPr>
          </a:lstStyle>
          <a:p>
            <a:pPr algn="ctr">
              <a:spcBef>
                <a:spcPct val="50000"/>
              </a:spcBef>
              <a:buFontTx/>
              <a:buNone/>
            </a:pPr>
            <a:r>
              <a:rPr lang="en-US" altLang="en-US" sz="5265" b="1" dirty="0">
                <a:solidFill>
                  <a:schemeClr val="bg1"/>
                </a:solidFill>
                <a:latin typeface="Calibri" panose="020F0502020204030204" pitchFamily="34" charset="0"/>
                <a:cs typeface="Calibri" panose="020F0502020204030204" pitchFamily="34" charset="0"/>
              </a:rPr>
              <a:t>REFERENCES</a:t>
            </a:r>
          </a:p>
        </p:txBody>
      </p:sp>
      <p:sp>
        <p:nvSpPr>
          <p:cNvPr id="36" name="Rectangle 5"/>
          <p:cNvSpPr>
            <a:spLocks noChangeArrowheads="1"/>
          </p:cNvSpPr>
          <p:nvPr/>
        </p:nvSpPr>
        <p:spPr bwMode="auto">
          <a:xfrm>
            <a:off x="609645" y="18135600"/>
            <a:ext cx="9694133" cy="1601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7188" indent="-357188" defTabSz="1879600">
              <a:spcBef>
                <a:spcPct val="20000"/>
              </a:spcBef>
              <a:buFont typeface="Arial" panose="020B0604020202020204" pitchFamily="34" charset="0"/>
              <a:buChar char="•"/>
              <a:defRPr sz="13100">
                <a:solidFill>
                  <a:schemeClr val="tx1"/>
                </a:solidFill>
                <a:latin typeface="Arial Unicode MS" panose="020B0604020202020204" pitchFamily="34" charset="-128"/>
                <a:ea typeface="ＭＳ Ｐゴシック" panose="020B0600070205080204" pitchFamily="34" charset="-128"/>
                <a:cs typeface="Arial Unicode MS" panose="020B0604020202020204" pitchFamily="34" charset="-128"/>
              </a:defRPr>
            </a:lvl1pPr>
            <a:lvl2pPr marL="742950" indent="-285750" defTabSz="1879600">
              <a:spcBef>
                <a:spcPct val="20000"/>
              </a:spcBef>
              <a:buFont typeface="Arial" panose="020B0604020202020204" pitchFamily="34" charset="0"/>
              <a:buChar char="–"/>
              <a:defRPr sz="115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2pPr>
            <a:lvl3pPr marL="1050925" indent="-285750" defTabSz="1879600">
              <a:spcBef>
                <a:spcPct val="20000"/>
              </a:spcBef>
              <a:buFont typeface="Arial" panose="020B0604020202020204" pitchFamily="34" charset="0"/>
              <a:buChar char="•"/>
              <a:defRPr sz="99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3pPr>
            <a:lvl4pPr marL="1600200" indent="-228600" defTabSz="1879600">
              <a:spcBef>
                <a:spcPct val="20000"/>
              </a:spcBef>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4pPr>
            <a:lvl5pPr marL="2057400" indent="-228600" defTabSz="1879600">
              <a:spcBef>
                <a:spcPct val="20000"/>
              </a:spcBef>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5pPr>
            <a:lvl6pPr marL="25146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6pPr>
            <a:lvl7pPr marL="29718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7pPr>
            <a:lvl8pPr marL="34290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8pPr>
            <a:lvl9pPr marL="38862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9pPr>
          </a:lstStyle>
          <a:p>
            <a:pPr marL="0" indent="0">
              <a:lnSpc>
                <a:spcPct val="90000"/>
              </a:lnSpc>
              <a:spcBef>
                <a:spcPts val="914"/>
              </a:spcBef>
              <a:buClr>
                <a:srgbClr val="008080"/>
              </a:buClr>
              <a:buNone/>
            </a:pPr>
            <a:r>
              <a:rPr lang="en-US" altLang="ja-JP" sz="3200" dirty="0">
                <a:latin typeface="+mn-lt"/>
                <a:cs typeface="Arial" panose="020B0604020202020204" pitchFamily="34" charset="0"/>
              </a:rPr>
              <a:t>To evaluate the impact of TAF containing regimens compared to non-TAF containing regimens on weight in virologically suppressed PLWH .</a:t>
            </a:r>
          </a:p>
          <a:p>
            <a:pPr>
              <a:lnSpc>
                <a:spcPct val="90000"/>
              </a:lnSpc>
              <a:spcBef>
                <a:spcPts val="1794"/>
              </a:spcBef>
              <a:buClr>
                <a:srgbClr val="008080"/>
              </a:buClr>
            </a:pPr>
            <a:endParaRPr lang="en-US" altLang="ja-JP" sz="2194" dirty="0">
              <a:latin typeface="Arial" panose="020B0604020202020204" pitchFamily="34" charset="0"/>
              <a:cs typeface="Arial" panose="020B0604020202020204" pitchFamily="34" charset="0"/>
            </a:endParaRPr>
          </a:p>
        </p:txBody>
      </p:sp>
      <p:sp>
        <p:nvSpPr>
          <p:cNvPr id="37" name="Text Box 4736"/>
          <p:cNvSpPr txBox="1">
            <a:spLocks noChangeArrowheads="1"/>
          </p:cNvSpPr>
          <p:nvPr/>
        </p:nvSpPr>
        <p:spPr bwMode="auto">
          <a:xfrm>
            <a:off x="499861" y="19583400"/>
            <a:ext cx="9803917" cy="891547"/>
          </a:xfrm>
          <a:prstGeom prst="rect">
            <a:avLst/>
          </a:prstGeom>
          <a:solidFill>
            <a:schemeClr val="accent1">
              <a:lumMod val="75000"/>
            </a:schemeClr>
          </a:solidFill>
          <a:ln w="76200">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txBody>
          <a:bodyPr lIns="89130" tIns="44566" rIns="89130" bIns="44566"/>
          <a:lstStyle>
            <a:lvl1pPr defTabSz="912813">
              <a:defRPr>
                <a:solidFill>
                  <a:schemeClr val="tx1"/>
                </a:solidFill>
                <a:latin typeface="Arial" panose="020B0604020202020204" pitchFamily="34" charset="0"/>
              </a:defRPr>
            </a:lvl1pPr>
            <a:lvl2pPr marL="460375" defTabSz="912813">
              <a:defRPr>
                <a:solidFill>
                  <a:schemeClr val="tx1"/>
                </a:solidFill>
                <a:latin typeface="Arial" panose="020B0604020202020204" pitchFamily="34" charset="0"/>
              </a:defRPr>
            </a:lvl2pPr>
            <a:lvl3pPr marL="912813" defTabSz="912813">
              <a:defRPr>
                <a:solidFill>
                  <a:schemeClr val="tx1"/>
                </a:solidFill>
                <a:latin typeface="Arial" panose="020B0604020202020204" pitchFamily="34" charset="0"/>
              </a:defRPr>
            </a:lvl3pPr>
            <a:lvl4pPr marL="1373188" defTabSz="912813">
              <a:defRPr>
                <a:solidFill>
                  <a:schemeClr val="tx1"/>
                </a:solidFill>
                <a:latin typeface="Arial" panose="020B0604020202020204" pitchFamily="34" charset="0"/>
              </a:defRPr>
            </a:lvl4pPr>
            <a:lvl5pPr marL="1825625" defTabSz="912813">
              <a:defRPr>
                <a:solidFill>
                  <a:schemeClr val="tx1"/>
                </a:solidFill>
                <a:latin typeface="Arial" panose="020B0604020202020204" pitchFamily="34" charset="0"/>
              </a:defRPr>
            </a:lvl5pPr>
            <a:lvl6pPr marL="2282825" defTabSz="912813" fontAlgn="base">
              <a:spcBef>
                <a:spcPct val="0"/>
              </a:spcBef>
              <a:spcAft>
                <a:spcPct val="0"/>
              </a:spcAft>
              <a:defRPr>
                <a:solidFill>
                  <a:schemeClr val="tx1"/>
                </a:solidFill>
                <a:latin typeface="Arial" panose="020B0604020202020204" pitchFamily="34" charset="0"/>
              </a:defRPr>
            </a:lvl6pPr>
            <a:lvl7pPr marL="2740025" defTabSz="912813" fontAlgn="base">
              <a:spcBef>
                <a:spcPct val="0"/>
              </a:spcBef>
              <a:spcAft>
                <a:spcPct val="0"/>
              </a:spcAft>
              <a:defRPr>
                <a:solidFill>
                  <a:schemeClr val="tx1"/>
                </a:solidFill>
                <a:latin typeface="Arial" panose="020B0604020202020204" pitchFamily="34" charset="0"/>
              </a:defRPr>
            </a:lvl7pPr>
            <a:lvl8pPr marL="3197225" defTabSz="912813" fontAlgn="base">
              <a:spcBef>
                <a:spcPct val="0"/>
              </a:spcBef>
              <a:spcAft>
                <a:spcPct val="0"/>
              </a:spcAft>
              <a:defRPr>
                <a:solidFill>
                  <a:schemeClr val="tx1"/>
                </a:solidFill>
                <a:latin typeface="Arial" panose="020B0604020202020204" pitchFamily="34" charset="0"/>
              </a:defRPr>
            </a:lvl8pPr>
            <a:lvl9pPr marL="3654425" defTabSz="912813" fontAlgn="base">
              <a:spcBef>
                <a:spcPct val="0"/>
              </a:spcBef>
              <a:spcAft>
                <a:spcPct val="0"/>
              </a:spcAft>
              <a:defRPr>
                <a:solidFill>
                  <a:schemeClr val="tx1"/>
                </a:solidFill>
                <a:latin typeface="Arial" panose="020B0604020202020204" pitchFamily="34" charset="0"/>
              </a:defRPr>
            </a:lvl9pPr>
          </a:lstStyle>
          <a:p>
            <a:pPr algn="ctr">
              <a:spcBef>
                <a:spcPct val="50000"/>
              </a:spcBef>
              <a:buFontTx/>
              <a:buNone/>
            </a:pPr>
            <a:r>
              <a:rPr lang="en-US" altLang="en-US" sz="5265" b="1" dirty="0">
                <a:solidFill>
                  <a:schemeClr val="bg1"/>
                </a:solidFill>
                <a:latin typeface="+mn-lt"/>
              </a:rPr>
              <a:t>METHODS</a:t>
            </a:r>
          </a:p>
        </p:txBody>
      </p:sp>
      <p:sp>
        <p:nvSpPr>
          <p:cNvPr id="38" name="Rectangle 5"/>
          <p:cNvSpPr>
            <a:spLocks noChangeArrowheads="1"/>
          </p:cNvSpPr>
          <p:nvPr/>
        </p:nvSpPr>
        <p:spPr bwMode="auto">
          <a:xfrm>
            <a:off x="466091" y="20726400"/>
            <a:ext cx="9830848" cy="10508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7188" indent="-357188" defTabSz="1879600">
              <a:spcBef>
                <a:spcPct val="20000"/>
              </a:spcBef>
              <a:buFont typeface="Arial" panose="020B0604020202020204" pitchFamily="34" charset="0"/>
              <a:buChar char="•"/>
              <a:defRPr sz="13100">
                <a:solidFill>
                  <a:schemeClr val="tx1"/>
                </a:solidFill>
                <a:latin typeface="Arial Unicode MS" panose="020B0604020202020204" pitchFamily="34" charset="-128"/>
                <a:ea typeface="ＭＳ Ｐゴシック" panose="020B0600070205080204" pitchFamily="34" charset="-128"/>
                <a:cs typeface="Arial Unicode MS" panose="020B0604020202020204" pitchFamily="34" charset="-128"/>
              </a:defRPr>
            </a:lvl1pPr>
            <a:lvl2pPr marL="742950" indent="-285750" defTabSz="1879600">
              <a:spcBef>
                <a:spcPct val="20000"/>
              </a:spcBef>
              <a:buFont typeface="Arial" panose="020B0604020202020204" pitchFamily="34" charset="0"/>
              <a:buChar char="–"/>
              <a:defRPr sz="115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2pPr>
            <a:lvl3pPr marL="1050925" indent="-285750" defTabSz="1879600">
              <a:spcBef>
                <a:spcPct val="20000"/>
              </a:spcBef>
              <a:buFont typeface="Arial" panose="020B0604020202020204" pitchFamily="34" charset="0"/>
              <a:buChar char="•"/>
              <a:defRPr sz="99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3pPr>
            <a:lvl4pPr marL="1600200" indent="-228600" defTabSz="1879600">
              <a:spcBef>
                <a:spcPct val="20000"/>
              </a:spcBef>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4pPr>
            <a:lvl5pPr marL="2057400" indent="-228600" defTabSz="1879600">
              <a:spcBef>
                <a:spcPct val="20000"/>
              </a:spcBef>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5pPr>
            <a:lvl6pPr marL="25146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6pPr>
            <a:lvl7pPr marL="29718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7pPr>
            <a:lvl8pPr marL="34290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8pPr>
            <a:lvl9pPr marL="38862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9pPr>
          </a:lstStyle>
          <a:p>
            <a:pPr>
              <a:lnSpc>
                <a:spcPct val="90000"/>
              </a:lnSpc>
              <a:spcBef>
                <a:spcPts val="914"/>
              </a:spcBef>
              <a:buClr>
                <a:srgbClr val="008080"/>
              </a:buClr>
            </a:pPr>
            <a:r>
              <a:rPr lang="en-US" altLang="ja-JP" sz="3200" b="1" dirty="0">
                <a:latin typeface="Calibri" panose="020F0502020204030204" pitchFamily="34" charset="0"/>
                <a:cs typeface="Calibri" panose="020F0502020204030204" pitchFamily="34" charset="0"/>
              </a:rPr>
              <a:t>Study design:</a:t>
            </a:r>
            <a:r>
              <a:rPr lang="en-US" altLang="ja-JP" sz="3200" dirty="0">
                <a:latin typeface="Calibri" panose="020F0502020204030204" pitchFamily="34" charset="0"/>
                <a:cs typeface="Calibri" panose="020F0502020204030204" pitchFamily="34" charset="0"/>
              </a:rPr>
              <a:t> observational, retrospective cohort study (January 2010– December 31 2018) </a:t>
            </a:r>
          </a:p>
          <a:p>
            <a:pPr>
              <a:lnSpc>
                <a:spcPct val="90000"/>
              </a:lnSpc>
              <a:spcBef>
                <a:spcPts val="914"/>
              </a:spcBef>
              <a:buClr>
                <a:srgbClr val="008080"/>
              </a:buClr>
            </a:pPr>
            <a:r>
              <a:rPr lang="en-US" altLang="ja-JP" sz="3200" b="1" dirty="0">
                <a:latin typeface="Calibri" panose="020F0502020204030204" pitchFamily="34" charset="0"/>
                <a:cs typeface="Calibri" panose="020F0502020204030204" pitchFamily="34" charset="0"/>
              </a:rPr>
              <a:t>Primary endpoint:</a:t>
            </a:r>
            <a:r>
              <a:rPr lang="en-US" altLang="ja-JP" sz="3200" dirty="0">
                <a:latin typeface="Calibri" panose="020F0502020204030204" pitchFamily="34" charset="0"/>
                <a:cs typeface="Calibri" panose="020F0502020204030204" pitchFamily="34" charset="0"/>
              </a:rPr>
              <a:t> Mean change in weight at week 24 after switch from non-TAF containing regimen (</a:t>
            </a:r>
            <a:r>
              <a:rPr lang="en-US" altLang="ja-JP" sz="3200" dirty="0" err="1">
                <a:latin typeface="Calibri" panose="020F0502020204030204" pitchFamily="34" charset="0"/>
                <a:cs typeface="Calibri" panose="020F0502020204030204" pitchFamily="34" charset="0"/>
              </a:rPr>
              <a:t>nTAF</a:t>
            </a:r>
            <a:r>
              <a:rPr lang="en-US" altLang="ja-JP" sz="3200" dirty="0">
                <a:latin typeface="Calibri" panose="020F0502020204030204" pitchFamily="34" charset="0"/>
                <a:cs typeface="Calibri" panose="020F0502020204030204" pitchFamily="34" charset="0"/>
              </a:rPr>
              <a:t>) to </a:t>
            </a:r>
            <a:r>
              <a:rPr lang="en-US" altLang="ja-JP" sz="3200" dirty="0" err="1">
                <a:latin typeface="Calibri" panose="020F0502020204030204" pitchFamily="34" charset="0"/>
                <a:cs typeface="Calibri" panose="020F0502020204030204" pitchFamily="34" charset="0"/>
              </a:rPr>
              <a:t>nTAF</a:t>
            </a:r>
            <a:r>
              <a:rPr lang="en-US" altLang="ja-JP" sz="3200" dirty="0">
                <a:latin typeface="Calibri" panose="020F0502020204030204" pitchFamily="34" charset="0"/>
                <a:cs typeface="Calibri" panose="020F0502020204030204" pitchFamily="34" charset="0"/>
              </a:rPr>
              <a:t> (group 1), </a:t>
            </a:r>
            <a:r>
              <a:rPr lang="en-US" altLang="ja-JP" sz="3200" dirty="0" err="1">
                <a:latin typeface="Calibri" panose="020F0502020204030204" pitchFamily="34" charset="0"/>
                <a:cs typeface="Calibri" panose="020F0502020204030204" pitchFamily="34" charset="0"/>
              </a:rPr>
              <a:t>nTAF</a:t>
            </a:r>
            <a:r>
              <a:rPr lang="en-US" altLang="ja-JP" sz="3200" dirty="0">
                <a:latin typeface="Calibri" panose="020F0502020204030204" pitchFamily="34" charset="0"/>
                <a:cs typeface="Calibri" panose="020F0502020204030204" pitchFamily="34" charset="0"/>
              </a:rPr>
              <a:t> to TAF-containing regimen (TAF) (group 2), TAF to TAF (group 3), and TAF to </a:t>
            </a:r>
            <a:r>
              <a:rPr lang="en-US" altLang="ja-JP" sz="3200" dirty="0" err="1">
                <a:latin typeface="Calibri" panose="020F0502020204030204" pitchFamily="34" charset="0"/>
                <a:cs typeface="Calibri" panose="020F0502020204030204" pitchFamily="34" charset="0"/>
              </a:rPr>
              <a:t>nTAF</a:t>
            </a:r>
            <a:r>
              <a:rPr lang="en-US" altLang="ja-JP" sz="3200" dirty="0">
                <a:latin typeface="Calibri" panose="020F0502020204030204" pitchFamily="34" charset="0"/>
                <a:cs typeface="Calibri" panose="020F0502020204030204" pitchFamily="34" charset="0"/>
              </a:rPr>
              <a:t> (group 4)</a:t>
            </a:r>
          </a:p>
          <a:p>
            <a:pPr>
              <a:lnSpc>
                <a:spcPct val="90000"/>
              </a:lnSpc>
              <a:spcBef>
                <a:spcPts val="914"/>
              </a:spcBef>
              <a:buClr>
                <a:srgbClr val="008080"/>
              </a:buClr>
            </a:pPr>
            <a:r>
              <a:rPr lang="en-US" altLang="ja-JP" sz="3200" b="1" dirty="0">
                <a:latin typeface="Calibri" panose="020F0502020204030204" pitchFamily="34" charset="0"/>
                <a:cs typeface="Calibri" panose="020F0502020204030204" pitchFamily="34" charset="0"/>
              </a:rPr>
              <a:t>Statistical analysis:</a:t>
            </a:r>
            <a:r>
              <a:rPr lang="en-US" altLang="ja-JP" sz="3200" dirty="0">
                <a:latin typeface="Calibri" panose="020F0502020204030204" pitchFamily="34" charset="0"/>
                <a:cs typeface="Calibri" panose="020F0502020204030204" pitchFamily="34" charset="0"/>
              </a:rPr>
              <a:t> one-way ANOVA</a:t>
            </a:r>
            <a:endParaRPr lang="en-US" altLang="ja-JP" sz="3200" b="1" dirty="0">
              <a:latin typeface="Calibri" panose="020F0502020204030204" pitchFamily="34" charset="0"/>
              <a:cs typeface="Calibri" panose="020F0502020204030204" pitchFamily="34" charset="0"/>
            </a:endParaRPr>
          </a:p>
          <a:p>
            <a:pPr>
              <a:lnSpc>
                <a:spcPct val="90000"/>
              </a:lnSpc>
              <a:spcBef>
                <a:spcPts val="914"/>
              </a:spcBef>
              <a:buClr>
                <a:srgbClr val="008080"/>
              </a:buClr>
            </a:pPr>
            <a:r>
              <a:rPr lang="en-US" altLang="ja-JP" sz="3200" b="1" dirty="0">
                <a:latin typeface="Calibri" panose="020F0502020204030204" pitchFamily="34" charset="0"/>
                <a:cs typeface="Calibri" panose="020F0502020204030204" pitchFamily="34" charset="0"/>
              </a:rPr>
              <a:t>Inclusion criteria:</a:t>
            </a:r>
          </a:p>
          <a:p>
            <a:pPr lvl="1">
              <a:lnSpc>
                <a:spcPct val="90000"/>
              </a:lnSpc>
              <a:spcBef>
                <a:spcPts val="914"/>
              </a:spcBef>
              <a:buClr>
                <a:srgbClr val="008080"/>
              </a:buClr>
            </a:pPr>
            <a:r>
              <a:rPr lang="en-US" altLang="ja-JP" sz="3200" dirty="0">
                <a:latin typeface="Calibri" panose="020F0502020204030204" pitchFamily="34" charset="0"/>
                <a:cs typeface="Calibri" panose="020F0502020204030204" pitchFamily="34" charset="0"/>
              </a:rPr>
              <a:t>Treatment-experienced PLWH</a:t>
            </a:r>
          </a:p>
          <a:p>
            <a:pPr lvl="1">
              <a:lnSpc>
                <a:spcPct val="90000"/>
              </a:lnSpc>
              <a:spcBef>
                <a:spcPts val="914"/>
              </a:spcBef>
              <a:buClr>
                <a:srgbClr val="008080"/>
              </a:buClr>
            </a:pPr>
            <a:r>
              <a:rPr lang="en-US" altLang="ja-JP" sz="3200" dirty="0">
                <a:latin typeface="Calibri" panose="020F0502020204030204" pitchFamily="34" charset="0"/>
                <a:cs typeface="Calibri" panose="020F0502020204030204" pitchFamily="34" charset="0"/>
              </a:rPr>
              <a:t>Virologically suppressed (HIV RNA &lt; 200 copies/mL) for at least 3 months prior to ART switch and 24 weeks after switch</a:t>
            </a:r>
          </a:p>
          <a:p>
            <a:pPr>
              <a:lnSpc>
                <a:spcPct val="90000"/>
              </a:lnSpc>
              <a:spcBef>
                <a:spcPts val="914"/>
              </a:spcBef>
              <a:buClr>
                <a:srgbClr val="008080"/>
              </a:buClr>
            </a:pPr>
            <a:r>
              <a:rPr lang="en-US" altLang="ja-JP" sz="3200" b="1" dirty="0">
                <a:latin typeface="Calibri" panose="020F0502020204030204" pitchFamily="34" charset="0"/>
                <a:cs typeface="Calibri" panose="020F0502020204030204" pitchFamily="34" charset="0"/>
              </a:rPr>
              <a:t>Exclusion criteria:</a:t>
            </a:r>
            <a:endParaRPr lang="en-US" altLang="ja-JP" sz="3200" dirty="0">
              <a:latin typeface="Calibri" panose="020F0502020204030204" pitchFamily="34" charset="0"/>
              <a:cs typeface="Calibri" panose="020F0502020204030204" pitchFamily="34" charset="0"/>
            </a:endParaRPr>
          </a:p>
          <a:p>
            <a:pPr lvl="1">
              <a:lnSpc>
                <a:spcPct val="90000"/>
              </a:lnSpc>
              <a:spcBef>
                <a:spcPts val="914"/>
              </a:spcBef>
              <a:buClr>
                <a:srgbClr val="008080"/>
              </a:buClr>
            </a:pPr>
            <a:r>
              <a:rPr lang="en-US" altLang="ja-JP" sz="3200" dirty="0">
                <a:latin typeface="Calibri" panose="020F0502020204030204" pitchFamily="34" charset="0"/>
                <a:cs typeface="Calibri" panose="020F0502020204030204" pitchFamily="34" charset="0"/>
              </a:rPr>
              <a:t>Age &lt; 18 years of age</a:t>
            </a:r>
          </a:p>
          <a:p>
            <a:pPr lvl="1">
              <a:lnSpc>
                <a:spcPct val="90000"/>
              </a:lnSpc>
              <a:spcBef>
                <a:spcPts val="914"/>
              </a:spcBef>
              <a:buClr>
                <a:srgbClr val="008080"/>
              </a:buClr>
            </a:pPr>
            <a:r>
              <a:rPr lang="en-US" altLang="ja-JP" sz="3200" dirty="0">
                <a:latin typeface="Calibri" panose="020F0502020204030204" pitchFamily="34" charset="0"/>
                <a:cs typeface="Calibri" panose="020F0502020204030204" pitchFamily="34" charset="0"/>
              </a:rPr>
              <a:t>Treatment naïve PLWH</a:t>
            </a:r>
          </a:p>
          <a:p>
            <a:pPr lvl="1">
              <a:lnSpc>
                <a:spcPct val="90000"/>
              </a:lnSpc>
              <a:spcBef>
                <a:spcPts val="914"/>
              </a:spcBef>
              <a:buClr>
                <a:srgbClr val="008080"/>
              </a:buClr>
            </a:pPr>
            <a:r>
              <a:rPr lang="en-US" altLang="ja-JP" sz="3200" dirty="0">
                <a:latin typeface="Calibri" panose="020F0502020204030204" pitchFamily="34" charset="0"/>
                <a:cs typeface="Calibri" panose="020F0502020204030204" pitchFamily="34" charset="0"/>
              </a:rPr>
              <a:t>Underwent gastric bypass surgery</a:t>
            </a:r>
          </a:p>
          <a:p>
            <a:pPr lvl="1">
              <a:lnSpc>
                <a:spcPct val="90000"/>
              </a:lnSpc>
              <a:spcBef>
                <a:spcPts val="914"/>
              </a:spcBef>
              <a:buClr>
                <a:srgbClr val="008080"/>
              </a:buClr>
            </a:pPr>
            <a:r>
              <a:rPr lang="en-US" altLang="ja-JP" sz="3200" dirty="0">
                <a:latin typeface="Calibri" panose="020F0502020204030204" pitchFamily="34" charset="0"/>
                <a:cs typeface="Calibri" panose="020F0502020204030204" pitchFamily="34" charset="0"/>
              </a:rPr>
              <a:t>Newly diagnosed hyper- or hypothyroidism</a:t>
            </a:r>
          </a:p>
          <a:p>
            <a:pPr lvl="1">
              <a:lnSpc>
                <a:spcPct val="90000"/>
              </a:lnSpc>
              <a:spcBef>
                <a:spcPts val="914"/>
              </a:spcBef>
              <a:buClr>
                <a:srgbClr val="008080"/>
              </a:buClr>
            </a:pPr>
            <a:r>
              <a:rPr lang="en-US" altLang="ja-JP" sz="3200" dirty="0">
                <a:latin typeface="Calibri" panose="020F0502020204030204" pitchFamily="34" charset="0"/>
                <a:cs typeface="Calibri" panose="020F0502020204030204" pitchFamily="34" charset="0"/>
              </a:rPr>
              <a:t>Receiving growth hormone, corticosteroids, antipsychotics, </a:t>
            </a:r>
            <a:r>
              <a:rPr lang="en-US" altLang="ja-JP" sz="3200" dirty="0" err="1">
                <a:latin typeface="Calibri" panose="020F0502020204030204" pitchFamily="34" charset="0"/>
                <a:cs typeface="Calibri" panose="020F0502020204030204" pitchFamily="34" charset="0"/>
              </a:rPr>
              <a:t>atovaquone</a:t>
            </a:r>
            <a:r>
              <a:rPr lang="en-US" altLang="ja-JP" sz="3200" dirty="0">
                <a:latin typeface="Calibri" panose="020F0502020204030204" pitchFamily="34" charset="0"/>
                <a:cs typeface="Calibri" panose="020F0502020204030204" pitchFamily="34" charset="0"/>
              </a:rPr>
              <a:t>, sulfonylureas, </a:t>
            </a:r>
            <a:r>
              <a:rPr lang="en-US" altLang="ja-JP" sz="3200" dirty="0" err="1">
                <a:latin typeface="Calibri" panose="020F0502020204030204" pitchFamily="34" charset="0"/>
                <a:cs typeface="Calibri" panose="020F0502020204030204" pitchFamily="34" charset="0"/>
              </a:rPr>
              <a:t>thiazolidinediones</a:t>
            </a:r>
            <a:r>
              <a:rPr lang="en-US" altLang="ja-JP" sz="3200" dirty="0">
                <a:latin typeface="Calibri" panose="020F0502020204030204" pitchFamily="34" charset="0"/>
                <a:cs typeface="Calibri" panose="020F0502020204030204" pitchFamily="34" charset="0"/>
              </a:rPr>
              <a:t>, paroxetine, or any medication known to cause weight gain during the study period</a:t>
            </a:r>
          </a:p>
          <a:p>
            <a:pPr>
              <a:lnSpc>
                <a:spcPct val="90000"/>
              </a:lnSpc>
              <a:spcBef>
                <a:spcPts val="1794"/>
              </a:spcBef>
              <a:buClr>
                <a:srgbClr val="008080"/>
              </a:buClr>
            </a:pPr>
            <a:endParaRPr lang="en-US" altLang="ja-JP" sz="2194" dirty="0">
              <a:latin typeface="Arial" panose="020B0604020202020204" pitchFamily="34" charset="0"/>
              <a:cs typeface="Arial" panose="020B0604020202020204" pitchFamily="34" charset="0"/>
            </a:endParaRPr>
          </a:p>
        </p:txBody>
      </p:sp>
      <p:pic>
        <p:nvPicPr>
          <p:cNvPr id="39" name="Picture 38"/>
          <p:cNvPicPr>
            <a:picLocks noChangeAspect="1"/>
          </p:cNvPicPr>
          <p:nvPr/>
        </p:nvPicPr>
        <p:blipFill>
          <a:blip r:embed="rId2"/>
          <a:stretch>
            <a:fillRect/>
          </a:stretch>
        </p:blipFill>
        <p:spPr>
          <a:xfrm>
            <a:off x="234881" y="5019702"/>
            <a:ext cx="12273972" cy="1388892"/>
          </a:xfrm>
          <a:prstGeom prst="rect">
            <a:avLst/>
          </a:prstGeom>
        </p:spPr>
      </p:pic>
      <p:sp>
        <p:nvSpPr>
          <p:cNvPr id="2" name="Rectangle 1"/>
          <p:cNvSpPr/>
          <p:nvPr/>
        </p:nvSpPr>
        <p:spPr>
          <a:xfrm>
            <a:off x="10947315" y="9298577"/>
            <a:ext cx="20899608" cy="22324423"/>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55"/>
          </a:p>
        </p:txBody>
      </p:sp>
      <p:graphicFrame>
        <p:nvGraphicFramePr>
          <p:cNvPr id="3" name="Table 2"/>
          <p:cNvGraphicFramePr>
            <a:graphicFrameLocks noGrp="1"/>
          </p:cNvGraphicFramePr>
          <p:nvPr>
            <p:extLst>
              <p:ext uri="{D42A27DB-BD31-4B8C-83A1-F6EECF244321}">
                <p14:modId xmlns:p14="http://schemas.microsoft.com/office/powerpoint/2010/main" val="2590148585"/>
              </p:ext>
            </p:extLst>
          </p:nvPr>
        </p:nvGraphicFramePr>
        <p:xfrm>
          <a:off x="11475805" y="10266051"/>
          <a:ext cx="9475541" cy="7335103"/>
        </p:xfrm>
        <a:graphic>
          <a:graphicData uri="http://schemas.openxmlformats.org/drawingml/2006/table">
            <a:tbl>
              <a:tblPr firstRow="1" bandRow="1">
                <a:tableStyleId>{74C1A8A3-306A-4EB7-A6B1-4F7E0EB9C5D6}</a:tableStyleId>
              </a:tblPr>
              <a:tblGrid>
                <a:gridCol w="4497739">
                  <a:extLst>
                    <a:ext uri="{9D8B030D-6E8A-4147-A177-3AD203B41FA5}">
                      <a16:colId xmlns:a16="http://schemas.microsoft.com/office/drawing/2014/main" val="1316051262"/>
                    </a:ext>
                  </a:extLst>
                </a:gridCol>
                <a:gridCol w="4977802">
                  <a:extLst>
                    <a:ext uri="{9D8B030D-6E8A-4147-A177-3AD203B41FA5}">
                      <a16:colId xmlns:a16="http://schemas.microsoft.com/office/drawing/2014/main" val="2422908775"/>
                    </a:ext>
                  </a:extLst>
                </a:gridCol>
              </a:tblGrid>
              <a:tr h="651071">
                <a:tc>
                  <a:txBody>
                    <a:bodyPr/>
                    <a:lstStyle/>
                    <a:p>
                      <a:r>
                        <a:rPr lang="en-US" sz="3200" dirty="0"/>
                        <a:t>Characteristic</a:t>
                      </a:r>
                      <a:endParaRPr lang="en-US" sz="3200" b="1" dirty="0"/>
                    </a:p>
                  </a:txBody>
                  <a:tcPr marL="89155" marR="89155" marT="44577" marB="44577">
                    <a:solidFill>
                      <a:srgbClr val="92D050"/>
                    </a:solidFill>
                  </a:tcPr>
                </a:tc>
                <a:tc>
                  <a:txBody>
                    <a:bodyPr/>
                    <a:lstStyle/>
                    <a:p>
                      <a:pPr algn="ctr"/>
                      <a:r>
                        <a:rPr lang="en-US" sz="3200" dirty="0"/>
                        <a:t>N = 350</a:t>
                      </a:r>
                    </a:p>
                  </a:txBody>
                  <a:tcPr marL="89155" marR="89155" marT="44577" marB="44577">
                    <a:solidFill>
                      <a:srgbClr val="92D050"/>
                    </a:solidFill>
                  </a:tcPr>
                </a:tc>
                <a:extLst>
                  <a:ext uri="{0D108BD9-81ED-4DB2-BD59-A6C34878D82A}">
                    <a16:rowId xmlns:a16="http://schemas.microsoft.com/office/drawing/2014/main" val="1057478417"/>
                  </a:ext>
                </a:extLst>
              </a:tr>
              <a:tr h="651071">
                <a:tc>
                  <a:txBody>
                    <a:bodyPr/>
                    <a:lstStyle/>
                    <a:p>
                      <a:r>
                        <a:rPr lang="en-US" sz="3200" dirty="0"/>
                        <a:t>Age (years)</a:t>
                      </a:r>
                    </a:p>
                  </a:txBody>
                  <a:tcPr marL="89155" marR="89155" marT="44577" marB="44577"/>
                </a:tc>
                <a:tc>
                  <a:txBody>
                    <a:bodyPr/>
                    <a:lstStyle/>
                    <a:p>
                      <a:pPr algn="ctr"/>
                      <a:r>
                        <a:rPr lang="en-US" sz="3200" dirty="0"/>
                        <a:t>53 ± 12</a:t>
                      </a:r>
                    </a:p>
                  </a:txBody>
                  <a:tcPr marL="89155" marR="89155" marT="44577" marB="44577"/>
                </a:tc>
                <a:extLst>
                  <a:ext uri="{0D108BD9-81ED-4DB2-BD59-A6C34878D82A}">
                    <a16:rowId xmlns:a16="http://schemas.microsoft.com/office/drawing/2014/main" val="3311038050"/>
                  </a:ext>
                </a:extLst>
              </a:tr>
              <a:tr h="651071">
                <a:tc>
                  <a:txBody>
                    <a:bodyPr/>
                    <a:lstStyle/>
                    <a:p>
                      <a:r>
                        <a:rPr lang="en-US" sz="3200" dirty="0"/>
                        <a:t>Gender</a:t>
                      </a:r>
                    </a:p>
                    <a:p>
                      <a:r>
                        <a:rPr lang="en-US" sz="3200" dirty="0"/>
                        <a:t>     Male </a:t>
                      </a:r>
                    </a:p>
                    <a:p>
                      <a:r>
                        <a:rPr lang="en-US" sz="3200" baseline="0" dirty="0"/>
                        <a:t>     Female</a:t>
                      </a:r>
                      <a:endParaRPr lang="en-US" sz="3200" dirty="0"/>
                    </a:p>
                  </a:txBody>
                  <a:tcPr marL="89155" marR="89155" marT="44577" marB="44577"/>
                </a:tc>
                <a:tc>
                  <a:txBody>
                    <a:bodyPr/>
                    <a:lstStyle/>
                    <a:p>
                      <a:pPr algn="ctr"/>
                      <a:endParaRPr lang="en-US" sz="3200" dirty="0"/>
                    </a:p>
                    <a:p>
                      <a:pPr algn="ctr"/>
                      <a:r>
                        <a:rPr lang="en-US" sz="3200" dirty="0"/>
                        <a:t>225 (64)</a:t>
                      </a:r>
                    </a:p>
                    <a:p>
                      <a:pPr algn="ctr"/>
                      <a:r>
                        <a:rPr lang="en-US" sz="3200" dirty="0"/>
                        <a:t>125 (36)</a:t>
                      </a:r>
                    </a:p>
                  </a:txBody>
                  <a:tcPr marL="89155" marR="89155" marT="44577" marB="44577"/>
                </a:tc>
                <a:extLst>
                  <a:ext uri="{0D108BD9-81ED-4DB2-BD59-A6C34878D82A}">
                    <a16:rowId xmlns:a16="http://schemas.microsoft.com/office/drawing/2014/main" val="1055138996"/>
                  </a:ext>
                </a:extLst>
              </a:tr>
              <a:tr h="2295882">
                <a:tc>
                  <a:txBody>
                    <a:bodyPr/>
                    <a:lstStyle/>
                    <a:p>
                      <a:r>
                        <a:rPr lang="en-US" sz="3200" dirty="0"/>
                        <a:t>Race  </a:t>
                      </a:r>
                    </a:p>
                    <a:p>
                      <a:r>
                        <a:rPr lang="en-US" sz="3200" baseline="0" dirty="0"/>
                        <a:t>     Black</a:t>
                      </a:r>
                    </a:p>
                    <a:p>
                      <a:r>
                        <a:rPr lang="en-US" sz="3200" baseline="0" dirty="0"/>
                        <a:t>     </a:t>
                      </a:r>
                      <a:r>
                        <a:rPr lang="en-US" sz="3200" baseline="0" dirty="0" err="1"/>
                        <a:t>Latinx</a:t>
                      </a:r>
                      <a:endParaRPr lang="en-US" sz="3200" baseline="0" dirty="0"/>
                    </a:p>
                    <a:p>
                      <a:r>
                        <a:rPr lang="en-US" sz="3200" baseline="0" dirty="0"/>
                        <a:t>     White</a:t>
                      </a:r>
                    </a:p>
                    <a:p>
                      <a:r>
                        <a:rPr lang="en-US" sz="3200" baseline="0" dirty="0"/>
                        <a:t>     Other</a:t>
                      </a:r>
                      <a:endParaRPr lang="en-US" sz="3200" dirty="0"/>
                    </a:p>
                  </a:txBody>
                  <a:tcPr marL="89155" marR="89155" marT="44577" marB="44577"/>
                </a:tc>
                <a:tc>
                  <a:txBody>
                    <a:bodyPr/>
                    <a:lstStyle/>
                    <a:p>
                      <a:pPr algn="ctr"/>
                      <a:endParaRPr lang="en-US" sz="3200" dirty="0"/>
                    </a:p>
                    <a:p>
                      <a:pPr algn="ctr"/>
                      <a:r>
                        <a:rPr lang="en-US" sz="3200" baseline="0" dirty="0"/>
                        <a:t>206 (59)</a:t>
                      </a:r>
                    </a:p>
                    <a:p>
                      <a:pPr algn="ctr"/>
                      <a:r>
                        <a:rPr lang="en-US" sz="3200" baseline="0" dirty="0"/>
                        <a:t>84 (24)</a:t>
                      </a:r>
                    </a:p>
                    <a:p>
                      <a:pPr algn="ctr"/>
                      <a:r>
                        <a:rPr lang="en-US" sz="3200" baseline="0" dirty="0"/>
                        <a:t>42 (12) </a:t>
                      </a:r>
                    </a:p>
                    <a:p>
                      <a:pPr algn="ctr"/>
                      <a:r>
                        <a:rPr lang="en-US" sz="3200" baseline="0" dirty="0"/>
                        <a:t>18 (5)</a:t>
                      </a:r>
                      <a:endParaRPr lang="en-US" sz="3200" dirty="0"/>
                    </a:p>
                  </a:txBody>
                  <a:tcPr marL="89155" marR="89155" marT="44577" marB="44577"/>
                </a:tc>
                <a:extLst>
                  <a:ext uri="{0D108BD9-81ED-4DB2-BD59-A6C34878D82A}">
                    <a16:rowId xmlns:a16="http://schemas.microsoft.com/office/drawing/2014/main" val="3524937988"/>
                  </a:ext>
                </a:extLst>
              </a:tr>
              <a:tr h="651071">
                <a:tc>
                  <a:txBody>
                    <a:bodyPr/>
                    <a:lstStyle/>
                    <a:p>
                      <a:r>
                        <a:rPr lang="en-US" sz="3200" baseline="0" dirty="0"/>
                        <a:t>Weight (kg)</a:t>
                      </a:r>
                      <a:endParaRPr lang="en-US" sz="3200" baseline="30000" dirty="0"/>
                    </a:p>
                  </a:txBody>
                  <a:tcPr marL="89155" marR="89155" marT="44577" marB="44577"/>
                </a:tc>
                <a:tc>
                  <a:txBody>
                    <a:bodyPr/>
                    <a:lstStyle/>
                    <a:p>
                      <a:pPr algn="ctr"/>
                      <a:r>
                        <a:rPr lang="en-US" sz="3200" dirty="0"/>
                        <a:t>75 ± 26</a:t>
                      </a:r>
                    </a:p>
                  </a:txBody>
                  <a:tcPr marL="89155" marR="89155" marT="44577" marB="44577"/>
                </a:tc>
                <a:extLst>
                  <a:ext uri="{0D108BD9-81ED-4DB2-BD59-A6C34878D82A}">
                    <a16:rowId xmlns:a16="http://schemas.microsoft.com/office/drawing/2014/main" val="709112080"/>
                  </a:ext>
                </a:extLst>
              </a:tr>
              <a:tr h="651071">
                <a:tc>
                  <a:txBody>
                    <a:bodyPr/>
                    <a:lstStyle/>
                    <a:p>
                      <a:r>
                        <a:rPr lang="en-US" sz="3200" baseline="0" dirty="0"/>
                        <a:t>Body mass index (kg/m</a:t>
                      </a:r>
                      <a:r>
                        <a:rPr lang="en-US" sz="3200" baseline="30000" dirty="0"/>
                        <a:t>2</a:t>
                      </a:r>
                      <a:r>
                        <a:rPr lang="en-US" sz="3200" baseline="0" dirty="0"/>
                        <a:t>)</a:t>
                      </a:r>
                    </a:p>
                  </a:txBody>
                  <a:tcPr marL="89155" marR="89155" marT="44577" marB="44577"/>
                </a:tc>
                <a:tc>
                  <a:txBody>
                    <a:bodyPr/>
                    <a:lstStyle/>
                    <a:p>
                      <a:pPr algn="ctr"/>
                      <a:r>
                        <a:rPr lang="en-US" sz="3200" dirty="0"/>
                        <a:t>37 ± 23</a:t>
                      </a:r>
                    </a:p>
                  </a:txBody>
                  <a:tcPr marL="89155" marR="89155" marT="44577" marB="44577"/>
                </a:tc>
                <a:extLst>
                  <a:ext uri="{0D108BD9-81ED-4DB2-BD59-A6C34878D82A}">
                    <a16:rowId xmlns:a16="http://schemas.microsoft.com/office/drawing/2014/main" val="3812562769"/>
                  </a:ext>
                </a:extLst>
              </a:tr>
              <a:tr h="651071">
                <a:tc>
                  <a:txBody>
                    <a:bodyPr/>
                    <a:lstStyle/>
                    <a:p>
                      <a:r>
                        <a:rPr lang="en-US" sz="3200" baseline="0" dirty="0"/>
                        <a:t>CD4 count (cells/mm</a:t>
                      </a:r>
                      <a:r>
                        <a:rPr lang="en-US" sz="3200" baseline="30000" dirty="0"/>
                        <a:t>3</a:t>
                      </a:r>
                      <a:r>
                        <a:rPr lang="en-US" sz="3200" baseline="0" dirty="0"/>
                        <a:t>)</a:t>
                      </a:r>
                    </a:p>
                  </a:txBody>
                  <a:tcPr marL="89155" marR="89155" marT="44577" marB="44577"/>
                </a:tc>
                <a:tc>
                  <a:txBody>
                    <a:bodyPr/>
                    <a:lstStyle/>
                    <a:p>
                      <a:pPr algn="ctr"/>
                      <a:r>
                        <a:rPr lang="en-US" sz="3200" dirty="0"/>
                        <a:t>649 ± 323</a:t>
                      </a:r>
                    </a:p>
                  </a:txBody>
                  <a:tcPr marL="89155" marR="89155" marT="44577" marB="44577"/>
                </a:tc>
                <a:extLst>
                  <a:ext uri="{0D108BD9-81ED-4DB2-BD59-A6C34878D82A}">
                    <a16:rowId xmlns:a16="http://schemas.microsoft.com/office/drawing/2014/main" val="3587639753"/>
                  </a:ext>
                </a:extLst>
              </a:tr>
            </a:tbl>
          </a:graphicData>
        </a:graphic>
      </p:graphicFrame>
      <p:sp>
        <p:nvSpPr>
          <p:cNvPr id="4" name="TextBox 3"/>
          <p:cNvSpPr txBox="1"/>
          <p:nvPr/>
        </p:nvSpPr>
        <p:spPr>
          <a:xfrm>
            <a:off x="11475805" y="9448800"/>
            <a:ext cx="7578146" cy="646331"/>
          </a:xfrm>
          <a:prstGeom prst="rect">
            <a:avLst/>
          </a:prstGeom>
          <a:noFill/>
        </p:spPr>
        <p:txBody>
          <a:bodyPr wrap="square" rtlCol="0">
            <a:spAutoFit/>
          </a:bodyPr>
          <a:lstStyle/>
          <a:p>
            <a:r>
              <a:rPr lang="en-US" sz="3600" b="1" dirty="0"/>
              <a:t>Table 1. Baseline Characteristics</a:t>
            </a:r>
          </a:p>
        </p:txBody>
      </p:sp>
      <p:sp>
        <p:nvSpPr>
          <p:cNvPr id="42" name="TextBox 41"/>
          <p:cNvSpPr txBox="1"/>
          <p:nvPr/>
        </p:nvSpPr>
        <p:spPr>
          <a:xfrm>
            <a:off x="11534343" y="17678400"/>
            <a:ext cx="6760895" cy="450127"/>
          </a:xfrm>
          <a:prstGeom prst="rect">
            <a:avLst/>
          </a:prstGeom>
          <a:noFill/>
        </p:spPr>
        <p:txBody>
          <a:bodyPr wrap="square" rtlCol="0">
            <a:spAutoFit/>
          </a:bodyPr>
          <a:lstStyle/>
          <a:p>
            <a:pPr algn="just"/>
            <a:r>
              <a:rPr lang="en-US" sz="2340" dirty="0"/>
              <a:t>Reported as mean  </a:t>
            </a:r>
            <a:r>
              <a:rPr lang="en-US" sz="2340" dirty="0">
                <a:latin typeface="Calibri" panose="020F0502020204030204" pitchFamily="34" charset="0"/>
              </a:rPr>
              <a:t>±</a:t>
            </a:r>
            <a:r>
              <a:rPr lang="en-US" sz="2340" dirty="0"/>
              <a:t> SD and n, (%)</a:t>
            </a:r>
            <a:endParaRPr lang="en-US" sz="2340" baseline="30000" dirty="0"/>
          </a:p>
        </p:txBody>
      </p:sp>
      <p:graphicFrame>
        <p:nvGraphicFramePr>
          <p:cNvPr id="7" name="Chart 6"/>
          <p:cNvGraphicFramePr/>
          <p:nvPr>
            <p:extLst>
              <p:ext uri="{D42A27DB-BD31-4B8C-83A1-F6EECF244321}">
                <p14:modId xmlns:p14="http://schemas.microsoft.com/office/powerpoint/2010/main" val="764138149"/>
              </p:ext>
            </p:extLst>
          </p:nvPr>
        </p:nvGraphicFramePr>
        <p:xfrm>
          <a:off x="9662319" y="19749849"/>
          <a:ext cx="7652116" cy="5424121"/>
        </p:xfrm>
        <a:graphic>
          <a:graphicData uri="http://schemas.openxmlformats.org/drawingml/2006/chart">
            <c:chart xmlns:c="http://schemas.openxmlformats.org/drawingml/2006/chart" xmlns:r="http://schemas.openxmlformats.org/officeDocument/2006/relationships" r:id="rId3"/>
          </a:graphicData>
        </a:graphic>
      </p:graphicFrame>
      <p:sp>
        <p:nvSpPr>
          <p:cNvPr id="46" name="TextBox 45"/>
          <p:cNvSpPr txBox="1"/>
          <p:nvPr/>
        </p:nvSpPr>
        <p:spPr>
          <a:xfrm>
            <a:off x="11961285" y="19126369"/>
            <a:ext cx="8538869" cy="646331"/>
          </a:xfrm>
          <a:prstGeom prst="rect">
            <a:avLst/>
          </a:prstGeom>
          <a:noFill/>
        </p:spPr>
        <p:txBody>
          <a:bodyPr wrap="square" rtlCol="0">
            <a:spAutoFit/>
          </a:bodyPr>
          <a:lstStyle/>
          <a:p>
            <a:pPr algn="ctr"/>
            <a:r>
              <a:rPr lang="en-US" sz="3600" b="1" dirty="0"/>
              <a:t>Figure 1. Group 1 (</a:t>
            </a:r>
            <a:r>
              <a:rPr lang="en-US" sz="3600" b="1" dirty="0" err="1"/>
              <a:t>nTAF</a:t>
            </a:r>
            <a:r>
              <a:rPr lang="en-US" sz="3600" b="1" dirty="0"/>
              <a:t> to </a:t>
            </a:r>
            <a:r>
              <a:rPr lang="en-US" sz="3600" b="1" dirty="0" err="1"/>
              <a:t>nTAF</a:t>
            </a:r>
            <a:r>
              <a:rPr lang="en-US" sz="3600" b="1" dirty="0"/>
              <a:t>) Switches</a:t>
            </a:r>
          </a:p>
        </p:txBody>
      </p:sp>
      <p:graphicFrame>
        <p:nvGraphicFramePr>
          <p:cNvPr id="16" name="Table 15"/>
          <p:cNvGraphicFramePr>
            <a:graphicFrameLocks noGrp="1"/>
          </p:cNvGraphicFramePr>
          <p:nvPr>
            <p:extLst>
              <p:ext uri="{D42A27DB-BD31-4B8C-83A1-F6EECF244321}">
                <p14:modId xmlns:p14="http://schemas.microsoft.com/office/powerpoint/2010/main" val="81951816"/>
              </p:ext>
            </p:extLst>
          </p:nvPr>
        </p:nvGraphicFramePr>
        <p:xfrm>
          <a:off x="11475805" y="27983987"/>
          <a:ext cx="19802622" cy="3410413"/>
        </p:xfrm>
        <a:graphic>
          <a:graphicData uri="http://schemas.openxmlformats.org/drawingml/2006/table">
            <a:tbl>
              <a:tblPr firstRow="1" bandRow="1">
                <a:tableStyleId>{FABFCF23-3B69-468F-B69F-88F6DE6A72F2}</a:tableStyleId>
              </a:tblPr>
              <a:tblGrid>
                <a:gridCol w="3444317">
                  <a:extLst>
                    <a:ext uri="{9D8B030D-6E8A-4147-A177-3AD203B41FA5}">
                      <a16:colId xmlns:a16="http://schemas.microsoft.com/office/drawing/2014/main" val="3970529535"/>
                    </a:ext>
                  </a:extLst>
                </a:gridCol>
                <a:gridCol w="3271661">
                  <a:extLst>
                    <a:ext uri="{9D8B030D-6E8A-4147-A177-3AD203B41FA5}">
                      <a16:colId xmlns:a16="http://schemas.microsoft.com/office/drawing/2014/main" val="2621198060"/>
                    </a:ext>
                  </a:extLst>
                </a:gridCol>
                <a:gridCol w="3271661">
                  <a:extLst>
                    <a:ext uri="{9D8B030D-6E8A-4147-A177-3AD203B41FA5}">
                      <a16:colId xmlns:a16="http://schemas.microsoft.com/office/drawing/2014/main" val="1422805400"/>
                    </a:ext>
                  </a:extLst>
                </a:gridCol>
                <a:gridCol w="3271661">
                  <a:extLst>
                    <a:ext uri="{9D8B030D-6E8A-4147-A177-3AD203B41FA5}">
                      <a16:colId xmlns:a16="http://schemas.microsoft.com/office/drawing/2014/main" val="2043561868"/>
                    </a:ext>
                  </a:extLst>
                </a:gridCol>
                <a:gridCol w="3271661">
                  <a:extLst>
                    <a:ext uri="{9D8B030D-6E8A-4147-A177-3AD203B41FA5}">
                      <a16:colId xmlns:a16="http://schemas.microsoft.com/office/drawing/2014/main" val="464427096"/>
                    </a:ext>
                  </a:extLst>
                </a:gridCol>
                <a:gridCol w="3271661">
                  <a:extLst>
                    <a:ext uri="{9D8B030D-6E8A-4147-A177-3AD203B41FA5}">
                      <a16:colId xmlns:a16="http://schemas.microsoft.com/office/drawing/2014/main" val="1924418209"/>
                    </a:ext>
                  </a:extLst>
                </a:gridCol>
              </a:tblGrid>
              <a:tr h="2089818">
                <a:tc>
                  <a:txBody>
                    <a:bodyPr/>
                    <a:lstStyle/>
                    <a:p>
                      <a:endParaRPr lang="en-US" sz="3200" dirty="0"/>
                    </a:p>
                  </a:txBody>
                  <a:tcPr marL="89155" marR="89155" marT="44577" marB="44577" anchor="ctr"/>
                </a:tc>
                <a:tc>
                  <a:txBody>
                    <a:bodyPr/>
                    <a:lstStyle/>
                    <a:p>
                      <a:pPr algn="ctr"/>
                      <a:r>
                        <a:rPr lang="en-US" sz="3200" kern="1200" dirty="0">
                          <a:effectLst/>
                        </a:rPr>
                        <a:t>Group 1 </a:t>
                      </a:r>
                    </a:p>
                    <a:p>
                      <a:pPr algn="ctr"/>
                      <a:r>
                        <a:rPr lang="en-US" sz="3200" kern="1200" dirty="0">
                          <a:effectLst/>
                        </a:rPr>
                        <a:t>(</a:t>
                      </a:r>
                      <a:r>
                        <a:rPr lang="en-US" sz="3200" kern="1200" dirty="0" err="1">
                          <a:effectLst/>
                        </a:rPr>
                        <a:t>nTAF</a:t>
                      </a:r>
                      <a:r>
                        <a:rPr lang="en-US" sz="3200" kern="1200" dirty="0">
                          <a:effectLst/>
                        </a:rPr>
                        <a:t> to </a:t>
                      </a:r>
                      <a:r>
                        <a:rPr lang="en-US" sz="3200" kern="1200" dirty="0" err="1">
                          <a:effectLst/>
                        </a:rPr>
                        <a:t>nTAF</a:t>
                      </a:r>
                      <a:r>
                        <a:rPr lang="en-US" sz="3200" kern="1200" dirty="0">
                          <a:effectLst/>
                        </a:rPr>
                        <a:t>)</a:t>
                      </a:r>
                    </a:p>
                    <a:p>
                      <a:pPr algn="ctr"/>
                      <a:r>
                        <a:rPr lang="en-US" sz="3200" kern="1200" baseline="0" dirty="0">
                          <a:effectLst/>
                        </a:rPr>
                        <a:t>n = 127</a:t>
                      </a:r>
                    </a:p>
                  </a:txBody>
                  <a:tcPr marL="89155" marR="89155" marT="44577" marB="44577" anchor="ctr"/>
                </a:tc>
                <a:tc>
                  <a:txBody>
                    <a:bodyPr/>
                    <a:lstStyle/>
                    <a:p>
                      <a:pPr algn="ctr"/>
                      <a:r>
                        <a:rPr lang="en-US" sz="3200" kern="1200" dirty="0">
                          <a:effectLst/>
                        </a:rPr>
                        <a:t>Group 2</a:t>
                      </a:r>
                    </a:p>
                    <a:p>
                      <a:pPr algn="ctr"/>
                      <a:r>
                        <a:rPr lang="en-US" sz="3200" kern="1200" dirty="0">
                          <a:effectLst/>
                        </a:rPr>
                        <a:t>(</a:t>
                      </a:r>
                      <a:r>
                        <a:rPr lang="en-US" sz="3200" kern="1200" dirty="0" err="1">
                          <a:effectLst/>
                        </a:rPr>
                        <a:t>nTAF</a:t>
                      </a:r>
                      <a:r>
                        <a:rPr lang="en-US" sz="3200" kern="1200" dirty="0">
                          <a:effectLst/>
                        </a:rPr>
                        <a:t> to TAF)</a:t>
                      </a:r>
                    </a:p>
                    <a:p>
                      <a:pPr algn="ctr"/>
                      <a:r>
                        <a:rPr lang="en-US" sz="3200" kern="1200" dirty="0">
                          <a:effectLst/>
                        </a:rPr>
                        <a:t>n = 150</a:t>
                      </a:r>
                      <a:endParaRPr lang="en-US" sz="3200" dirty="0"/>
                    </a:p>
                  </a:txBody>
                  <a:tcPr marL="89155" marR="89155" marT="44577" marB="44577" anchor="ctr"/>
                </a:tc>
                <a:tc>
                  <a:txBody>
                    <a:bodyPr/>
                    <a:lstStyle/>
                    <a:p>
                      <a:pPr algn="ctr"/>
                      <a:r>
                        <a:rPr lang="en-US" sz="3200" kern="1200" dirty="0">
                          <a:effectLst/>
                        </a:rPr>
                        <a:t>Group 3</a:t>
                      </a:r>
                    </a:p>
                    <a:p>
                      <a:pPr algn="ctr"/>
                      <a:r>
                        <a:rPr lang="en-US" sz="3200" kern="1200" dirty="0">
                          <a:effectLst/>
                        </a:rPr>
                        <a:t>(TAF to TAF)</a:t>
                      </a:r>
                    </a:p>
                    <a:p>
                      <a:pPr algn="ctr"/>
                      <a:r>
                        <a:rPr lang="en-US" sz="3200" kern="1200" dirty="0">
                          <a:effectLst/>
                        </a:rPr>
                        <a:t>n = 51</a:t>
                      </a:r>
                      <a:endParaRPr lang="en-US" sz="3200" dirty="0"/>
                    </a:p>
                  </a:txBody>
                  <a:tcPr marL="89155" marR="89155" marT="44577" marB="44577" anchor="ctr"/>
                </a:tc>
                <a:tc>
                  <a:txBody>
                    <a:bodyPr/>
                    <a:lstStyle/>
                    <a:p>
                      <a:pPr algn="ctr"/>
                      <a:r>
                        <a:rPr lang="en-US" sz="3200" kern="1200" dirty="0">
                          <a:effectLst/>
                        </a:rPr>
                        <a:t>Group 4</a:t>
                      </a:r>
                    </a:p>
                    <a:p>
                      <a:pPr algn="ctr"/>
                      <a:r>
                        <a:rPr lang="en-US" sz="3200" kern="1200" dirty="0">
                          <a:effectLst/>
                        </a:rPr>
                        <a:t>(TAF to </a:t>
                      </a:r>
                      <a:r>
                        <a:rPr lang="en-US" sz="3200" kern="1200" dirty="0" err="1">
                          <a:effectLst/>
                        </a:rPr>
                        <a:t>nTAF</a:t>
                      </a:r>
                      <a:r>
                        <a:rPr lang="en-US" sz="3200" kern="1200" dirty="0">
                          <a:effectLst/>
                        </a:rPr>
                        <a:t>)</a:t>
                      </a:r>
                    </a:p>
                    <a:p>
                      <a:pPr algn="ctr"/>
                      <a:r>
                        <a:rPr lang="en-US" sz="3200" kern="1200" dirty="0">
                          <a:effectLst/>
                        </a:rPr>
                        <a:t>n = 22</a:t>
                      </a:r>
                      <a:endParaRPr lang="en-US" sz="3200" dirty="0"/>
                    </a:p>
                  </a:txBody>
                  <a:tcPr marL="89155" marR="89155" marT="44577" marB="44577" anchor="ctr"/>
                </a:tc>
                <a:tc>
                  <a:txBody>
                    <a:bodyPr/>
                    <a:lstStyle/>
                    <a:p>
                      <a:pPr algn="ctr"/>
                      <a:r>
                        <a:rPr lang="en-US" sz="3200" dirty="0"/>
                        <a:t>p-value</a:t>
                      </a:r>
                    </a:p>
                  </a:txBody>
                  <a:tcPr marL="89155" marR="89155" marT="44577" marB="44577" anchor="ctr"/>
                </a:tc>
                <a:extLst>
                  <a:ext uri="{0D108BD9-81ED-4DB2-BD59-A6C34878D82A}">
                    <a16:rowId xmlns:a16="http://schemas.microsoft.com/office/drawing/2014/main" val="3052322076"/>
                  </a:ext>
                </a:extLst>
              </a:tr>
              <a:tr h="1320595">
                <a:tc>
                  <a:txBody>
                    <a:bodyPr/>
                    <a:lstStyle/>
                    <a:p>
                      <a:r>
                        <a:rPr lang="en-US" sz="3200" kern="1200" dirty="0">
                          <a:effectLst/>
                        </a:rPr>
                        <a:t>Mean change in weight</a:t>
                      </a:r>
                      <a:r>
                        <a:rPr lang="en-US" sz="3200" kern="1200" baseline="0" dirty="0">
                          <a:effectLst/>
                        </a:rPr>
                        <a:t> (kg)</a:t>
                      </a:r>
                      <a:endParaRPr lang="en-US" sz="3200" dirty="0"/>
                    </a:p>
                  </a:txBody>
                  <a:tcPr marL="89155" marR="89155" marT="44577" marB="44577" anchor="ctr"/>
                </a:tc>
                <a:tc>
                  <a:txBody>
                    <a:bodyPr/>
                    <a:lstStyle/>
                    <a:p>
                      <a:pPr algn="ctr"/>
                      <a:r>
                        <a:rPr lang="en-US" sz="3200" kern="1200" dirty="0">
                          <a:effectLst/>
                        </a:rPr>
                        <a:t>+ 0.97</a:t>
                      </a:r>
                      <a:endParaRPr lang="en-US" sz="3200" dirty="0"/>
                    </a:p>
                  </a:txBody>
                  <a:tcPr marL="89155" marR="89155" marT="44577" marB="44577" anchor="ctr"/>
                </a:tc>
                <a:tc>
                  <a:txBody>
                    <a:bodyPr/>
                    <a:lstStyle/>
                    <a:p>
                      <a:pPr algn="ctr"/>
                      <a:r>
                        <a:rPr lang="en-US" sz="3200" kern="1200" dirty="0">
                          <a:effectLst/>
                        </a:rPr>
                        <a:t>- 0.03</a:t>
                      </a:r>
                      <a:endParaRPr lang="en-US" sz="3200" dirty="0"/>
                    </a:p>
                  </a:txBody>
                  <a:tcPr marL="89155" marR="89155" marT="44577" marB="44577" anchor="ctr"/>
                </a:tc>
                <a:tc>
                  <a:txBody>
                    <a:bodyPr/>
                    <a:lstStyle/>
                    <a:p>
                      <a:pPr algn="ctr"/>
                      <a:r>
                        <a:rPr lang="en-US" sz="3200" kern="1200" dirty="0">
                          <a:effectLst/>
                        </a:rPr>
                        <a:t>-</a:t>
                      </a:r>
                      <a:r>
                        <a:rPr lang="en-US" sz="3200" kern="1200" baseline="0" dirty="0">
                          <a:effectLst/>
                        </a:rPr>
                        <a:t> 0.22</a:t>
                      </a:r>
                      <a:endParaRPr lang="en-US" sz="3200" dirty="0"/>
                    </a:p>
                  </a:txBody>
                  <a:tcPr marL="89155" marR="89155" marT="44577" marB="44577" anchor="ctr"/>
                </a:tc>
                <a:tc>
                  <a:txBody>
                    <a:bodyPr/>
                    <a:lstStyle/>
                    <a:p>
                      <a:pPr algn="ctr"/>
                      <a:r>
                        <a:rPr lang="en-US" sz="3200" dirty="0"/>
                        <a:t>+ 0.67</a:t>
                      </a:r>
                    </a:p>
                  </a:txBody>
                  <a:tcPr marL="89155" marR="89155" marT="44577" marB="44577" anchor="ctr"/>
                </a:tc>
                <a:tc>
                  <a:txBody>
                    <a:bodyPr/>
                    <a:lstStyle/>
                    <a:p>
                      <a:pPr algn="ctr"/>
                      <a:r>
                        <a:rPr lang="en-US" sz="3200" dirty="0"/>
                        <a:t>0.81</a:t>
                      </a:r>
                    </a:p>
                  </a:txBody>
                  <a:tcPr marL="89155" marR="89155" marT="44577" marB="44577" anchor="ctr"/>
                </a:tc>
                <a:extLst>
                  <a:ext uri="{0D108BD9-81ED-4DB2-BD59-A6C34878D82A}">
                    <a16:rowId xmlns:a16="http://schemas.microsoft.com/office/drawing/2014/main" val="4212660518"/>
                  </a:ext>
                </a:extLst>
              </a:tr>
            </a:tbl>
          </a:graphicData>
        </a:graphic>
      </p:graphicFrame>
      <p:sp>
        <p:nvSpPr>
          <p:cNvPr id="56" name="TextBox 55"/>
          <p:cNvSpPr txBox="1"/>
          <p:nvPr/>
        </p:nvSpPr>
        <p:spPr>
          <a:xfrm>
            <a:off x="11510095" y="26564171"/>
            <a:ext cx="9441251" cy="1200329"/>
          </a:xfrm>
          <a:prstGeom prst="rect">
            <a:avLst/>
          </a:prstGeom>
          <a:noFill/>
        </p:spPr>
        <p:txBody>
          <a:bodyPr wrap="square" rtlCol="0">
            <a:spAutoFit/>
          </a:bodyPr>
          <a:lstStyle/>
          <a:p>
            <a:r>
              <a:rPr lang="en-US" sz="3600" b="1" dirty="0"/>
              <a:t>Table 2. Mean change in weight at week 24 post-ART switch (N = 350)</a:t>
            </a:r>
          </a:p>
        </p:txBody>
      </p:sp>
      <p:pic>
        <p:nvPicPr>
          <p:cNvPr id="40" name="Picture 39"/>
          <p:cNvPicPr>
            <a:picLocks noChangeAspect="1"/>
          </p:cNvPicPr>
          <p:nvPr/>
        </p:nvPicPr>
        <p:blipFill>
          <a:blip r:embed="rId2"/>
          <a:stretch>
            <a:fillRect/>
          </a:stretch>
        </p:blipFill>
        <p:spPr>
          <a:xfrm>
            <a:off x="29942654" y="5019702"/>
            <a:ext cx="12273972" cy="1388892"/>
          </a:xfrm>
          <a:prstGeom prst="rect">
            <a:avLst/>
          </a:prstGeom>
        </p:spPr>
      </p:pic>
      <p:graphicFrame>
        <p:nvGraphicFramePr>
          <p:cNvPr id="41" name="Chart 40"/>
          <p:cNvGraphicFramePr/>
          <p:nvPr>
            <p:extLst>
              <p:ext uri="{D42A27DB-BD31-4B8C-83A1-F6EECF244321}">
                <p14:modId xmlns:p14="http://schemas.microsoft.com/office/powerpoint/2010/main" val="3857137208"/>
              </p:ext>
            </p:extLst>
          </p:nvPr>
        </p:nvGraphicFramePr>
        <p:xfrm>
          <a:off x="14773373" y="19778871"/>
          <a:ext cx="7652116" cy="542412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3" name="Chart 42"/>
          <p:cNvGraphicFramePr/>
          <p:nvPr>
            <p:extLst>
              <p:ext uri="{D42A27DB-BD31-4B8C-83A1-F6EECF244321}">
                <p14:modId xmlns:p14="http://schemas.microsoft.com/office/powerpoint/2010/main" val="714645789"/>
              </p:ext>
            </p:extLst>
          </p:nvPr>
        </p:nvGraphicFramePr>
        <p:xfrm>
          <a:off x="20897795" y="10134600"/>
          <a:ext cx="5722671" cy="504881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5" name="Chart 44"/>
          <p:cNvGraphicFramePr/>
          <p:nvPr>
            <p:extLst>
              <p:ext uri="{D42A27DB-BD31-4B8C-83A1-F6EECF244321}">
                <p14:modId xmlns:p14="http://schemas.microsoft.com/office/powerpoint/2010/main" val="3849934953"/>
              </p:ext>
            </p:extLst>
          </p:nvPr>
        </p:nvGraphicFramePr>
        <p:xfrm>
          <a:off x="25809048" y="10134600"/>
          <a:ext cx="5722671" cy="5048814"/>
        </p:xfrm>
        <a:graphic>
          <a:graphicData uri="http://schemas.openxmlformats.org/drawingml/2006/chart">
            <c:chart xmlns:c="http://schemas.openxmlformats.org/drawingml/2006/chart" xmlns:r="http://schemas.openxmlformats.org/officeDocument/2006/relationships" r:id="rId6"/>
          </a:graphicData>
        </a:graphic>
      </p:graphicFrame>
      <p:sp>
        <p:nvSpPr>
          <p:cNvPr id="47" name="TextBox 46"/>
          <p:cNvSpPr txBox="1"/>
          <p:nvPr/>
        </p:nvSpPr>
        <p:spPr>
          <a:xfrm>
            <a:off x="21982112" y="9437795"/>
            <a:ext cx="8538869" cy="646331"/>
          </a:xfrm>
          <a:prstGeom prst="rect">
            <a:avLst/>
          </a:prstGeom>
          <a:noFill/>
        </p:spPr>
        <p:txBody>
          <a:bodyPr wrap="square" rtlCol="0">
            <a:spAutoFit/>
          </a:bodyPr>
          <a:lstStyle/>
          <a:p>
            <a:pPr algn="ctr"/>
            <a:r>
              <a:rPr lang="en-US" sz="3600" b="1" dirty="0"/>
              <a:t>Figure 2. Group 2 (</a:t>
            </a:r>
            <a:r>
              <a:rPr lang="en-US" sz="3600" b="1" dirty="0" err="1"/>
              <a:t>nTAF</a:t>
            </a:r>
            <a:r>
              <a:rPr lang="en-US" sz="3600" b="1" dirty="0"/>
              <a:t> to TAF) Switches</a:t>
            </a:r>
          </a:p>
        </p:txBody>
      </p:sp>
      <p:graphicFrame>
        <p:nvGraphicFramePr>
          <p:cNvPr id="48" name="Chart 47"/>
          <p:cNvGraphicFramePr/>
          <p:nvPr>
            <p:extLst>
              <p:ext uri="{D42A27DB-BD31-4B8C-83A1-F6EECF244321}">
                <p14:modId xmlns:p14="http://schemas.microsoft.com/office/powerpoint/2010/main" val="356117318"/>
              </p:ext>
            </p:extLst>
          </p:nvPr>
        </p:nvGraphicFramePr>
        <p:xfrm>
          <a:off x="20897795" y="16310067"/>
          <a:ext cx="5722671" cy="5048814"/>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49" name="Chart 48"/>
          <p:cNvGraphicFramePr/>
          <p:nvPr>
            <p:extLst>
              <p:ext uri="{D42A27DB-BD31-4B8C-83A1-F6EECF244321}">
                <p14:modId xmlns:p14="http://schemas.microsoft.com/office/powerpoint/2010/main" val="4136402361"/>
              </p:ext>
            </p:extLst>
          </p:nvPr>
        </p:nvGraphicFramePr>
        <p:xfrm>
          <a:off x="25809048" y="16310067"/>
          <a:ext cx="5722671" cy="5048814"/>
        </p:xfrm>
        <a:graphic>
          <a:graphicData uri="http://schemas.openxmlformats.org/drawingml/2006/chart">
            <c:chart xmlns:c="http://schemas.openxmlformats.org/drawingml/2006/chart" xmlns:r="http://schemas.openxmlformats.org/officeDocument/2006/relationships" r:id="rId8"/>
          </a:graphicData>
        </a:graphic>
      </p:graphicFrame>
      <p:sp>
        <p:nvSpPr>
          <p:cNvPr id="50" name="TextBox 49"/>
          <p:cNvSpPr txBox="1"/>
          <p:nvPr/>
        </p:nvSpPr>
        <p:spPr>
          <a:xfrm>
            <a:off x="22307051" y="15544800"/>
            <a:ext cx="7896776" cy="1200329"/>
          </a:xfrm>
          <a:prstGeom prst="rect">
            <a:avLst/>
          </a:prstGeom>
          <a:noFill/>
        </p:spPr>
        <p:txBody>
          <a:bodyPr wrap="square" rtlCol="0">
            <a:spAutoFit/>
          </a:bodyPr>
          <a:lstStyle/>
          <a:p>
            <a:pPr algn="ctr"/>
            <a:r>
              <a:rPr lang="en-US" sz="3600" b="1" dirty="0"/>
              <a:t>Figure 3. Group 3 (TAF to TAF) Switches</a:t>
            </a:r>
          </a:p>
          <a:p>
            <a:pPr algn="ctr"/>
            <a:endParaRPr lang="en-US" sz="3600" b="1" dirty="0"/>
          </a:p>
        </p:txBody>
      </p:sp>
      <p:sp>
        <p:nvSpPr>
          <p:cNvPr id="51" name="TextBox 50"/>
          <p:cNvSpPr txBox="1"/>
          <p:nvPr/>
        </p:nvSpPr>
        <p:spPr>
          <a:xfrm>
            <a:off x="22146336" y="21770693"/>
            <a:ext cx="8210420" cy="646331"/>
          </a:xfrm>
          <a:prstGeom prst="rect">
            <a:avLst/>
          </a:prstGeom>
          <a:noFill/>
        </p:spPr>
        <p:txBody>
          <a:bodyPr wrap="square" rtlCol="0">
            <a:spAutoFit/>
          </a:bodyPr>
          <a:lstStyle/>
          <a:p>
            <a:pPr algn="ctr"/>
            <a:r>
              <a:rPr lang="en-US" sz="3600" b="1" dirty="0"/>
              <a:t>Figure 4. Group 4 (TAF to </a:t>
            </a:r>
            <a:r>
              <a:rPr lang="en-US" sz="3600" b="1" dirty="0" err="1"/>
              <a:t>nTAF</a:t>
            </a:r>
            <a:r>
              <a:rPr lang="en-US" sz="3600" b="1" dirty="0"/>
              <a:t>) Switches</a:t>
            </a:r>
          </a:p>
        </p:txBody>
      </p:sp>
      <p:graphicFrame>
        <p:nvGraphicFramePr>
          <p:cNvPr id="52" name="Chart 51"/>
          <p:cNvGraphicFramePr/>
          <p:nvPr>
            <p:extLst>
              <p:ext uri="{D42A27DB-BD31-4B8C-83A1-F6EECF244321}">
                <p14:modId xmlns:p14="http://schemas.microsoft.com/office/powerpoint/2010/main" val="1427246254"/>
              </p:ext>
            </p:extLst>
          </p:nvPr>
        </p:nvGraphicFramePr>
        <p:xfrm>
          <a:off x="24850127" y="22465079"/>
          <a:ext cx="7652116" cy="5424121"/>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54" name="Chart 53"/>
          <p:cNvGraphicFramePr/>
          <p:nvPr>
            <p:extLst>
              <p:ext uri="{D42A27DB-BD31-4B8C-83A1-F6EECF244321}">
                <p14:modId xmlns:p14="http://schemas.microsoft.com/office/powerpoint/2010/main" val="1762455971"/>
              </p:ext>
            </p:extLst>
          </p:nvPr>
        </p:nvGraphicFramePr>
        <p:xfrm>
          <a:off x="20951346" y="22481946"/>
          <a:ext cx="5722671" cy="5048814"/>
        </p:xfrm>
        <a:graphic>
          <a:graphicData uri="http://schemas.openxmlformats.org/drawingml/2006/chart">
            <c:chart xmlns:c="http://schemas.openxmlformats.org/drawingml/2006/chart" xmlns:r="http://schemas.openxmlformats.org/officeDocument/2006/relationships" r:id="rId10"/>
          </a:graphicData>
        </a:graphic>
      </p:graphicFrame>
      <p:sp>
        <p:nvSpPr>
          <p:cNvPr id="55" name="TextBox 54">
            <a:extLst/>
          </p:cNvPr>
          <p:cNvSpPr txBox="1"/>
          <p:nvPr/>
        </p:nvSpPr>
        <p:spPr>
          <a:xfrm>
            <a:off x="32657347" y="23474133"/>
            <a:ext cx="9747517" cy="5133713"/>
          </a:xfrm>
          <a:prstGeom prst="rect">
            <a:avLst/>
          </a:prstGeom>
          <a:noFill/>
        </p:spPr>
        <p:txBody>
          <a:bodyPr wrap="square" rtlCol="0">
            <a:spAutoFit/>
          </a:bodyPr>
          <a:lstStyle/>
          <a:p>
            <a:pPr marL="342900" indent="-342900">
              <a:buFontTx/>
              <a:buAutoNum type="arabicPeriod"/>
            </a:pPr>
            <a:r>
              <a:rPr lang="en-US" dirty="0"/>
              <a:t>Crum-</a:t>
            </a:r>
            <a:r>
              <a:rPr lang="en-US" dirty="0" err="1"/>
              <a:t>Cianflone</a:t>
            </a:r>
            <a:r>
              <a:rPr lang="en-US" dirty="0"/>
              <a:t> N et al.  Increasing rates of obesity among HIV-infected persons during the HIV-epidemic.  </a:t>
            </a:r>
            <a:r>
              <a:rPr lang="en-US" i="1" dirty="0" err="1"/>
              <a:t>PLoS</a:t>
            </a:r>
            <a:r>
              <a:rPr lang="en-US" i="1" dirty="0"/>
              <a:t> One</a:t>
            </a:r>
            <a:r>
              <a:rPr lang="en-US" dirty="0"/>
              <a:t>.  2010;5:e10106.</a:t>
            </a:r>
          </a:p>
          <a:p>
            <a:pPr marL="342900" indent="-342900">
              <a:buFontTx/>
              <a:buAutoNum type="arabicPeriod"/>
            </a:pPr>
            <a:r>
              <a:rPr lang="en-US" dirty="0"/>
              <a:t>Herrin M et al.  Weight gain and incident diabetes among HIV-infected veterans initiating therapy compared with uninfected individuals.  </a:t>
            </a:r>
            <a:r>
              <a:rPr lang="en-US" i="1" dirty="0"/>
              <a:t>J </a:t>
            </a:r>
            <a:r>
              <a:rPr lang="en-US" i="1" dirty="0" err="1"/>
              <a:t>Acquir</a:t>
            </a:r>
            <a:r>
              <a:rPr lang="en-US" i="1" dirty="0"/>
              <a:t> Immune </a:t>
            </a:r>
            <a:r>
              <a:rPr lang="en-US" i="1" dirty="0" err="1"/>
              <a:t>Defic</a:t>
            </a:r>
            <a:r>
              <a:rPr lang="en-US" i="1" dirty="0"/>
              <a:t> </a:t>
            </a:r>
            <a:r>
              <a:rPr lang="en-US" i="1" dirty="0" err="1"/>
              <a:t>Syndr</a:t>
            </a:r>
            <a:r>
              <a:rPr lang="en-US" dirty="0"/>
              <a:t>.  2016;73:228-236.</a:t>
            </a:r>
          </a:p>
          <a:p>
            <a:pPr marL="342900" indent="-342900">
              <a:buFontTx/>
              <a:buAutoNum type="arabicPeriod"/>
            </a:pPr>
            <a:r>
              <a:rPr lang="en-US" dirty="0" err="1"/>
              <a:t>Stricker</a:t>
            </a:r>
            <a:r>
              <a:rPr lang="en-US" dirty="0"/>
              <a:t> RB et al.  Weight gain associated with protease inhibitor therapy in HIV-infected patients.  </a:t>
            </a:r>
            <a:r>
              <a:rPr lang="en-US" i="1" dirty="0"/>
              <a:t>Res </a:t>
            </a:r>
            <a:r>
              <a:rPr lang="en-US" i="1" dirty="0" err="1"/>
              <a:t>Virol</a:t>
            </a:r>
            <a:r>
              <a:rPr lang="en-US" dirty="0"/>
              <a:t>.  1998;149(2):123-126.</a:t>
            </a:r>
          </a:p>
          <a:p>
            <a:pPr marL="342900" lvl="0" indent="-342900">
              <a:buAutoNum type="arabicPeriod"/>
            </a:pPr>
            <a:r>
              <a:rPr lang="en-US" dirty="0" err="1"/>
              <a:t>Taramasso</a:t>
            </a:r>
            <a:r>
              <a:rPr lang="en-US" dirty="0"/>
              <a:t> L et al.  Weight gain: a possible side effect of all </a:t>
            </a:r>
            <a:r>
              <a:rPr lang="en-US" dirty="0" err="1"/>
              <a:t>antiretrovirals</a:t>
            </a:r>
            <a:r>
              <a:rPr lang="en-US" dirty="0"/>
              <a:t>.  </a:t>
            </a:r>
            <a:r>
              <a:rPr lang="en-US" i="1" dirty="0"/>
              <a:t>Open Forum Infect Dis</a:t>
            </a:r>
            <a:r>
              <a:rPr lang="en-US" dirty="0"/>
              <a:t>.  2017;4(4):e1-3.</a:t>
            </a:r>
          </a:p>
          <a:p>
            <a:pPr marL="342900" indent="-342900">
              <a:buFontTx/>
              <a:buAutoNum type="arabicPeriod"/>
            </a:pPr>
            <a:r>
              <a:rPr lang="en-US" dirty="0"/>
              <a:t>Norwood J et al.  Weight gain in persons with HIV switched from </a:t>
            </a:r>
            <a:r>
              <a:rPr lang="en-US" dirty="0" err="1"/>
              <a:t>efavirenz</a:t>
            </a:r>
            <a:r>
              <a:rPr lang="en-US" dirty="0"/>
              <a:t>-based to integrase strand transfer inhibitor-based regimens.  </a:t>
            </a:r>
            <a:r>
              <a:rPr lang="en-US" i="1" dirty="0"/>
              <a:t>J </a:t>
            </a:r>
            <a:r>
              <a:rPr lang="en-US" i="1" dirty="0" err="1"/>
              <a:t>Acquir</a:t>
            </a:r>
            <a:r>
              <a:rPr lang="en-US" i="1" dirty="0"/>
              <a:t> Immune </a:t>
            </a:r>
            <a:r>
              <a:rPr lang="en-US" i="1" dirty="0" err="1"/>
              <a:t>Defic</a:t>
            </a:r>
            <a:r>
              <a:rPr lang="en-US" i="1" dirty="0"/>
              <a:t> </a:t>
            </a:r>
            <a:r>
              <a:rPr lang="en-US" i="1" dirty="0" err="1"/>
              <a:t>Syndr</a:t>
            </a:r>
            <a:r>
              <a:rPr lang="en-US" dirty="0"/>
              <a:t>.  2017;76(5):527-531.</a:t>
            </a:r>
          </a:p>
          <a:p>
            <a:pPr marL="342900" indent="-342900">
              <a:buFontTx/>
              <a:buAutoNum type="arabicPeriod"/>
            </a:pPr>
            <a:r>
              <a:rPr lang="en-US" dirty="0" err="1"/>
              <a:t>Palella</a:t>
            </a:r>
            <a:r>
              <a:rPr lang="en-US" dirty="0"/>
              <a:t> FJ et al.  Weight gain among virally suppressed persons who switch to INSTI-based ART.  Program abstracts of the Conference on Retroviruses and Opportunistic Infections 2019; March 4-7, 2019; Seattle, Washington.  Abstract 674.</a:t>
            </a:r>
          </a:p>
          <a:p>
            <a:pPr marL="342900" indent="-342900">
              <a:buFontTx/>
              <a:buAutoNum type="arabicPeriod"/>
            </a:pPr>
            <a:r>
              <a:rPr lang="en-US" dirty="0"/>
              <a:t>Venter WDF et al.  </a:t>
            </a:r>
            <a:r>
              <a:rPr lang="en-US" dirty="0" err="1"/>
              <a:t>Dolutegravir</a:t>
            </a:r>
            <a:r>
              <a:rPr lang="en-US" dirty="0"/>
              <a:t> plus two different prodrugs of </a:t>
            </a:r>
            <a:r>
              <a:rPr lang="en-US" dirty="0" err="1"/>
              <a:t>tenofovir</a:t>
            </a:r>
            <a:r>
              <a:rPr lang="en-US" dirty="0"/>
              <a:t> to treat HIV.  </a:t>
            </a:r>
            <a:r>
              <a:rPr lang="en-US" i="1" dirty="0"/>
              <a:t>N </a:t>
            </a:r>
            <a:r>
              <a:rPr lang="en-US" i="1" dirty="0" err="1"/>
              <a:t>Engl</a:t>
            </a:r>
            <a:r>
              <a:rPr lang="en-US" i="1" dirty="0"/>
              <a:t> J Med</a:t>
            </a:r>
            <a:r>
              <a:rPr lang="en-US" dirty="0"/>
              <a:t>.  2019;381:803-815.</a:t>
            </a:r>
          </a:p>
          <a:p>
            <a:pPr marL="342900" indent="-342900">
              <a:buFontTx/>
              <a:buAutoNum type="arabicPeriod"/>
            </a:pPr>
            <a:r>
              <a:rPr lang="en-US" dirty="0" err="1"/>
              <a:t>Taramasso</a:t>
            </a:r>
            <a:r>
              <a:rPr lang="en-US" dirty="0"/>
              <a:t> L et al.  The switch from TDF to TAF determines weight gain in patients on </a:t>
            </a:r>
            <a:r>
              <a:rPr lang="en-US" dirty="0" err="1"/>
              <a:t>rilpivirine</a:t>
            </a:r>
            <a:r>
              <a:rPr lang="en-US" dirty="0"/>
              <a:t>-based regimens.  AIDS.  2020.  Available at: https://pubmed.ncbi.nlm.nih.gov/32028332/</a:t>
            </a:r>
          </a:p>
          <a:p>
            <a:pPr marL="501491" indent="-501491">
              <a:buFont typeface="+mj-lt"/>
              <a:buAutoNum type="arabicPeriod"/>
            </a:pPr>
            <a:endParaRPr lang="en-US" sz="2340" dirty="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78361</TotalTime>
  <Words>1051</Words>
  <Application>Microsoft Office PowerPoint</Application>
  <PresentationFormat>Custom</PresentationFormat>
  <Paragraphs>106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Ｐゴシック</vt:lpstr>
      <vt:lpstr>Arial</vt:lpstr>
      <vt:lpstr>Arial Unicode MS</vt:lpstr>
      <vt:lpstr>Calibri</vt:lpstr>
      <vt:lpstr>Calibri Light</vt:lpstr>
      <vt:lpstr>Office Theme</vt:lpstr>
      <vt:lpstr>Tenofovir alafenamide (TAF) does not increase weight in people living with HIV (PLWH) Kayla M. Natali, PharmD, BCIDP, AAHIVP1,, James Fallon2, Dante Puntiel3, Marina Metrus3,  Ammer Al-Dairi3, Chandra Abirami Balasubramaniapandian3, Jihad Slim, MD4   1Saint Michael’s Medical Center, Department of Pharmacy Services, Newark, NJ 2Saint Michael’s Medical Center, Department of Research, Newark NJ 3Saint Michael’s Medical Center, Medical Education Department, Newark NJ 4Saint Michael’s Medical Center, Division of Infectious Diseases, Newark, NJ </vt:lpstr>
    </vt:vector>
  </TitlesOfParts>
  <Company>SJHMC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Ellen Rubin</dc:creator>
  <cp:lastModifiedBy>Kayla Natali (SMNJ)</cp:lastModifiedBy>
  <cp:revision>1223</cp:revision>
  <cp:lastPrinted>2017-11-29T16:47:35Z</cp:lastPrinted>
  <dcterms:created xsi:type="dcterms:W3CDTF">2009-09-28T17:07:22Z</dcterms:created>
  <dcterms:modified xsi:type="dcterms:W3CDTF">2020-06-23T14:16:59Z</dcterms:modified>
</cp:coreProperties>
</file>